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37"/>
  </p:notesMasterIdLst>
  <p:handoutMasterIdLst>
    <p:handoutMasterId r:id="rId38"/>
  </p:handoutMasterIdLst>
  <p:sldIdLst>
    <p:sldId id="279" r:id="rId3"/>
    <p:sldId id="300" r:id="rId4"/>
    <p:sldId id="297" r:id="rId5"/>
    <p:sldId id="257" r:id="rId6"/>
    <p:sldId id="291" r:id="rId7"/>
    <p:sldId id="283" r:id="rId8"/>
    <p:sldId id="293" r:id="rId9"/>
    <p:sldId id="278" r:id="rId10"/>
    <p:sldId id="271" r:id="rId11"/>
    <p:sldId id="272" r:id="rId12"/>
    <p:sldId id="282" r:id="rId13"/>
    <p:sldId id="295" r:id="rId14"/>
    <p:sldId id="284" r:id="rId15"/>
    <p:sldId id="273" r:id="rId16"/>
    <p:sldId id="275" r:id="rId17"/>
    <p:sldId id="274" r:id="rId18"/>
    <p:sldId id="301" r:id="rId19"/>
    <p:sldId id="290" r:id="rId20"/>
    <p:sldId id="294" r:id="rId21"/>
    <p:sldId id="292" r:id="rId22"/>
    <p:sldId id="302" r:id="rId23"/>
    <p:sldId id="269" r:id="rId24"/>
    <p:sldId id="286" r:id="rId25"/>
    <p:sldId id="287" r:id="rId26"/>
    <p:sldId id="277" r:id="rId27"/>
    <p:sldId id="270" r:id="rId28"/>
    <p:sldId id="265" r:id="rId29"/>
    <p:sldId id="299" r:id="rId30"/>
    <p:sldId id="266" r:id="rId31"/>
    <p:sldId id="298" r:id="rId32"/>
    <p:sldId id="303" r:id="rId33"/>
    <p:sldId id="304" r:id="rId34"/>
    <p:sldId id="276" r:id="rId35"/>
    <p:sldId id="289" r:id="rId3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10" y="-6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65F77-56D8-4B9D-A889-7A854D39597B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F3D08-3A68-4734-BF68-9998D3579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9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5D0990F-AF8E-41E3-953E-80490815ABEB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8ADBFD-A39A-4F57-9858-940F8A01D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15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4472FC7F-17FC-43E6-9EF2-9BD47893910F}" type="slidenum">
              <a:rPr lang="en-US" smtClean="0">
                <a:latin typeface="Times New Roman" pitchFamily="18" charset="0"/>
              </a:rPr>
              <a:pPr eaLnBrk="1" hangingPunct="1"/>
              <a:t>1</a:t>
            </a:fld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pitchFamily="18" charset="0"/>
                <a:ea typeface="ＭＳ Ｐゴシック"/>
                <a:cs typeface="ＭＳ Ｐゴシック"/>
              </a:rPr>
              <a:t>2009</a:t>
            </a:r>
            <a:r>
              <a:rPr lang="en-US" baseline="0" dirty="0" smtClean="0">
                <a:latin typeface="Times New Roman" pitchFamily="18" charset="0"/>
                <a:ea typeface="ＭＳ Ｐゴシック"/>
                <a:cs typeface="ＭＳ Ｐゴシック"/>
              </a:rPr>
              <a:t>  Ida</a:t>
            </a:r>
          </a:p>
          <a:p>
            <a:r>
              <a:rPr lang="en-US" baseline="0" dirty="0" smtClean="0">
                <a:latin typeface="Times New Roman" pitchFamily="18" charset="0"/>
                <a:ea typeface="ＭＳ Ｐゴシック"/>
                <a:cs typeface="ＭＳ Ｐゴシック"/>
              </a:rPr>
              <a:t>2014 Arthur</a:t>
            </a:r>
            <a:endParaRPr lang="en-US" dirty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BCA256-1729-4D2B-85B2-2217A65DD55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034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55D3C4-7D4F-B94C-8B5A-629C0C168734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>
                <a:latin typeface="Calibri" charset="0"/>
              </a:rPr>
              <a:t>Map shows flight tracks for all of the NOAA missions (color coded are the flight level winds for the P-3 missions, dropsonde symbols denote G-IV patterns)</a:t>
            </a:r>
          </a:p>
          <a:p>
            <a:pPr>
              <a:defRPr/>
            </a:pPr>
            <a:endParaRPr lang="en-US" dirty="0" smtClean="0">
              <a:latin typeface="Calibri" charset="0"/>
            </a:endParaRPr>
          </a:p>
          <a:p>
            <a:pPr>
              <a:defRPr/>
            </a:pPr>
            <a:r>
              <a:rPr lang="en-US" dirty="0" smtClean="0">
                <a:latin typeface="Calibri" charset="0"/>
              </a:rPr>
              <a:t>Flight track plots courtesy of Tropical Atlantic - http://</a:t>
            </a:r>
            <a:r>
              <a:rPr lang="en-US" dirty="0" err="1" smtClean="0">
                <a:latin typeface="Calibri" charset="0"/>
              </a:rPr>
              <a:t>tropicalatlantic.com</a:t>
            </a:r>
            <a:r>
              <a:rPr lang="en-US" dirty="0" smtClean="0">
                <a:latin typeface="Calibri" charset="0"/>
              </a:rPr>
              <a:t>/recon/</a:t>
            </a:r>
          </a:p>
          <a:p>
            <a:pPr>
              <a:defRPr/>
            </a:pPr>
            <a:r>
              <a:rPr lang="en-US" dirty="0" smtClean="0">
                <a:latin typeface="Calibri" charset="0"/>
              </a:rPr>
              <a:t>Model data available at: http://</a:t>
            </a:r>
            <a:r>
              <a:rPr lang="en-US" dirty="0" err="1" smtClean="0">
                <a:latin typeface="Calibri" charset="0"/>
              </a:rPr>
              <a:t>www.emc.ncep.noaa.gov</a:t>
            </a:r>
            <a:r>
              <a:rPr lang="en-US" dirty="0" smtClean="0">
                <a:latin typeface="Calibri" charset="0"/>
              </a:rPr>
              <a:t>/</a:t>
            </a:r>
            <a:r>
              <a:rPr lang="en-US" dirty="0" err="1" smtClean="0">
                <a:latin typeface="Calibri" charset="0"/>
              </a:rPr>
              <a:t>gc_wmb</a:t>
            </a:r>
            <a:r>
              <a:rPr lang="en-US" dirty="0" smtClean="0">
                <a:latin typeface="Calibri" charset="0"/>
              </a:rPr>
              <a:t>/</a:t>
            </a:r>
            <a:r>
              <a:rPr lang="en-US" dirty="0" err="1" smtClean="0">
                <a:latin typeface="Calibri" charset="0"/>
              </a:rPr>
              <a:t>vxt</a:t>
            </a:r>
            <a:r>
              <a:rPr lang="en-US" dirty="0" smtClean="0">
                <a:latin typeface="Calibri" charset="0"/>
              </a:rPr>
              <a:t>/RT_ATLANTIC/ARTHUR01L/</a:t>
            </a: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BCA256-1729-4D2B-85B2-2217A65DD55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7693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buSzPct val="150000"/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0">
              <a:buSzPct val="150000"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BCA256-1729-4D2B-85B2-2217A65DD55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9949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Satellite image is three days after product posted (halfway through forecast</a:t>
            </a:r>
            <a:r>
              <a:rPr lang="en-US" baseline="0" dirty="0" smtClean="0"/>
              <a:t> duration)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ADBFD-A39A-4F57-9858-940F8A01D5C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602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3749D4DF-4F12-4D11-93FE-92634D8A0B74}" type="slidenum">
              <a:rPr lang="en-US" altLang="en-US" smtClean="0">
                <a:latin typeface="Arial" charset="0"/>
              </a:rPr>
              <a:pPr algn="r" eaLnBrk="1" hangingPunct="1">
                <a:spcBef>
                  <a:spcPct val="50000"/>
                </a:spcBef>
              </a:pPr>
              <a:t>24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assist in the outreach efforts, we developed short fact</a:t>
            </a:r>
            <a:r>
              <a:rPr lang="en-US" baseline="0" dirty="0" smtClean="0"/>
              <a:t> sheets for each of the key stakeholder groups: media professionals, emergency managers, and...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FA6DD3-BD10-4AE1-94DC-599FE41A977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83763"/>
                </a:solidFill>
              </a:rPr>
              <a:t>synthetic SSMI/S 37 GHz imagery (brightness temps - used to detect &amp; predict cyclone intensity based on features of the warm core)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5155B-92D7-4F7E-BF43-8278B1391DF7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0146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BCA256-1729-4D2B-85B2-2217A65DD55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087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4472FC7F-17FC-43E6-9EF2-9BD47893910F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BCA256-1729-4D2B-85B2-2217A65DD55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853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4472FC7F-17FC-43E6-9EF2-9BD47893910F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</a:t>
            </a:fld>
            <a:endParaRPr lang="en-US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800"/>
              </a:spcBef>
              <a:defRPr/>
            </a:pPr>
            <a:endParaRPr lang="en-US" altLang="ja-JP" sz="1200" kern="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6C90FC-D014-45F3-9967-D1C06553D5D4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BCA256-1729-4D2B-85B2-2217A65DD55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034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BCA256-1729-4D2B-85B2-2217A65DD55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087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55D3C4-7D4F-B94C-8B5A-629C0C168734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C13DF-AE45-4FE1-ACB0-3478E7FBD6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288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70318-A5A5-42D0-BD83-B6D76CC9DE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053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80071-4553-410D-A6EC-10CA078524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71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537B8-ACDB-4A5A-87D1-A188992ADF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172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1584-3FAA-42DD-9057-0F98388FB2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293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60947-9547-4C6B-A5CE-3333FA25CF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397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C13DF-AE45-4FE1-ACB0-3478E7FBD6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075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853B3-6496-41B8-BFD6-9324766C82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179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422D4-30EC-4D7F-862B-7F843D6370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870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15092-D368-4B14-BCC4-D1FBFE9128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7461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7EF54-A6F4-4669-82D9-2DB003D58C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720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853B3-6496-41B8-BFD6-9324766C82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494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0B97E-EEE3-4967-B6E5-CBA6D72228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220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DC3B7-7504-4A91-9D66-CFE854420D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8206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A366C-4F58-4C98-840A-22C77C646F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8106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DA6F3-A750-4E05-A57A-D59292C340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8853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70318-A5A5-42D0-BD83-B6D76CC9DE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9541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80071-4553-410D-A6EC-10CA078524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8958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537B8-ACDB-4A5A-87D1-A188992ADF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3780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1584-3FAA-42DD-9057-0F98388FB2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9608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60947-9547-4C6B-A5CE-3333FA25CF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547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422D4-30EC-4D7F-862B-7F843D6370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174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15092-D368-4B14-BCC4-D1FBFE9128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234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7EF54-A6F4-4669-82D9-2DB003D58C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179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0B97E-EEE3-4967-B6E5-CBA6D72228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249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DC3B7-7504-4A91-9D66-CFE854420D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796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A366C-4F58-4C98-840A-22C77C646F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36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DA6F3-A750-4E05-A57A-D59292C340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53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97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97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61035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D91CFB-9C93-4B0A-AB08-31E1A071898B}" type="slidenum">
              <a:rPr lang="en-US">
                <a:solidFill>
                  <a:srgbClr val="000000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1030" name="Picture 7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0652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8"/>
          <p:cNvSpPr txBox="1">
            <a:spLocks noChangeArrowheads="1"/>
          </p:cNvSpPr>
          <p:nvPr userDrawn="1"/>
        </p:nvSpPr>
        <p:spPr bwMode="auto">
          <a:xfrm rot="-2700000">
            <a:off x="6248400" y="5105400"/>
            <a:ext cx="2895600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rgbClr val="DDDDDD"/>
                </a:solidFill>
                <a:latin typeface="Times New Roman" pitchFamily="18" charset="0"/>
              </a:rPr>
              <a:t>    </a:t>
            </a:r>
          </a:p>
        </p:txBody>
      </p:sp>
      <p:sp>
        <p:nvSpPr>
          <p:cNvPr id="1032" name="Line 9"/>
          <p:cNvSpPr>
            <a:spLocks noChangeShapeType="1"/>
          </p:cNvSpPr>
          <p:nvPr userDrawn="1"/>
        </p:nvSpPr>
        <p:spPr bwMode="auto">
          <a:xfrm>
            <a:off x="228600" y="1371600"/>
            <a:ext cx="8686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1033" name="Picture 10" descr="DOC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363" y="76200"/>
            <a:ext cx="1087437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50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97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97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61035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D91CFB-9C93-4B0A-AB08-31E1A071898B}" type="slidenum">
              <a:rPr lang="en-US">
                <a:solidFill>
                  <a:srgbClr val="000000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1030" name="Picture 7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0652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8"/>
          <p:cNvSpPr txBox="1">
            <a:spLocks noChangeArrowheads="1"/>
          </p:cNvSpPr>
          <p:nvPr userDrawn="1"/>
        </p:nvSpPr>
        <p:spPr bwMode="auto">
          <a:xfrm rot="-2700000">
            <a:off x="6248400" y="5105400"/>
            <a:ext cx="2895600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rgbClr val="DDDDDD"/>
                </a:solidFill>
                <a:latin typeface="Times New Roman" pitchFamily="18" charset="0"/>
              </a:rPr>
              <a:t>    </a:t>
            </a:r>
          </a:p>
        </p:txBody>
      </p:sp>
      <p:sp>
        <p:nvSpPr>
          <p:cNvPr id="1032" name="Line 9"/>
          <p:cNvSpPr>
            <a:spLocks noChangeShapeType="1"/>
          </p:cNvSpPr>
          <p:nvPr userDrawn="1"/>
        </p:nvSpPr>
        <p:spPr bwMode="auto">
          <a:xfrm>
            <a:off x="228600" y="1371600"/>
            <a:ext cx="8686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1033" name="Picture 10" descr="DOC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363" y="76200"/>
            <a:ext cx="1087437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087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0.tif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9.tiff"/><Relationship Id="rId9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2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Worksheet1.xlsx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878" y="5431658"/>
            <a:ext cx="9144000" cy="1447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69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Interdepartmental Hurricane Conference</a:t>
            </a:r>
          </a:p>
          <a:p>
            <a:pPr eaLnBrk="1" hangingPunct="1"/>
            <a:r>
              <a:rPr lang="en-US" sz="2400" dirty="0" smtClean="0"/>
              <a:t>Fred </a:t>
            </a:r>
            <a:r>
              <a:rPr lang="en-US" sz="2400" dirty="0" err="1" smtClean="0"/>
              <a:t>Toepfer</a:t>
            </a:r>
            <a:r>
              <a:rPr lang="en-US" sz="2400" dirty="0" smtClean="0"/>
              <a:t> </a:t>
            </a:r>
            <a:endParaRPr lang="en-US" sz="2400" dirty="0"/>
          </a:p>
          <a:p>
            <a:pPr eaLnBrk="1" hangingPunct="1"/>
            <a:r>
              <a:rPr lang="en-US" sz="2400" b="1" dirty="0"/>
              <a:t>March </a:t>
            </a:r>
            <a:r>
              <a:rPr lang="en-US" sz="2400" b="1" dirty="0" smtClean="0"/>
              <a:t>4, 2015</a:t>
            </a:r>
            <a:endParaRPr lang="en-US" sz="2400" b="1" dirty="0"/>
          </a:p>
        </p:txBody>
      </p:sp>
      <p:pic>
        <p:nvPicPr>
          <p:cNvPr id="1434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64" y="246356"/>
            <a:ext cx="6868729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S:\HFIP Share\2015\Briefs\Hurr Authur\Hi res IR sat image_Authu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3360"/>
            <a:ext cx="4191000" cy="286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48600" y="1676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5" y="1444101"/>
            <a:ext cx="4202835" cy="2864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4506" y="4118502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0033CC"/>
                </a:solidFill>
              </a:rPr>
              <a:t>HFIP at the 5 Year Point</a:t>
            </a:r>
            <a:endParaRPr lang="en-US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26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7350" y="1457200"/>
            <a:ext cx="8915400" cy="5410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ja-JP" sz="2000" kern="0" dirty="0" smtClean="0">
                <a:solidFill>
                  <a:srgbClr val="000000"/>
                </a:solidFill>
              </a:rPr>
              <a:t>2014 HWRF operational implementation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sz="1800" dirty="0"/>
              <a:t>Increased vertical resolution (from 43 to 61 levels</a:t>
            </a:r>
            <a:r>
              <a:rPr lang="en-CA" sz="1800" dirty="0" smtClean="0"/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sz="1800" dirty="0"/>
              <a:t>Revised and </a:t>
            </a:r>
            <a:r>
              <a:rPr lang="en-CA" sz="1800" dirty="0" smtClean="0"/>
              <a:t>advanced </a:t>
            </a:r>
            <a:r>
              <a:rPr lang="en-CA" sz="1800" dirty="0"/>
              <a:t>vortex </a:t>
            </a:r>
            <a:r>
              <a:rPr lang="en-CA" sz="1800" dirty="0" smtClean="0"/>
              <a:t>initialization including </a:t>
            </a:r>
            <a:r>
              <a:rPr lang="en-CA" sz="1800" dirty="0"/>
              <a:t>cycling of </a:t>
            </a:r>
            <a:r>
              <a:rPr lang="en-CA" sz="1800" dirty="0" smtClean="0"/>
              <a:t>invests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CA" sz="1800" dirty="0"/>
              <a:t>Improved nest tracking, more advanced vortex </a:t>
            </a:r>
            <a:r>
              <a:rPr lang="en-CA" sz="1800" dirty="0" smtClean="0"/>
              <a:t>initialization, and advanced </a:t>
            </a:r>
            <a:r>
              <a:rPr lang="en-CA" sz="1800" dirty="0"/>
              <a:t>diagnostic products </a:t>
            </a:r>
            <a:endParaRPr lang="en-CA" sz="1800" dirty="0" smtClean="0"/>
          </a:p>
          <a:p>
            <a:pPr marL="342900" lvl="1" indent="-342900" eaLnBrk="1" hangingPunct="1">
              <a:lnSpc>
                <a:spcPct val="90000"/>
              </a:lnSpc>
              <a:spcBef>
                <a:spcPts val="800"/>
              </a:spcBef>
              <a:buFontTx/>
              <a:buChar char="•"/>
              <a:defRPr/>
            </a:pPr>
            <a:r>
              <a:rPr lang="en-US" altLang="ja-JP" sz="2000" kern="0" dirty="0" smtClean="0">
                <a:solidFill>
                  <a:srgbClr val="000000"/>
                </a:solidFill>
              </a:rPr>
              <a:t>Transitioning HWRF into NMM-B (convert E-grid to B-grid) has begun</a:t>
            </a:r>
            <a:endParaRPr lang="en-US" altLang="ja-JP" sz="2000" kern="0" dirty="0" smtClean="0"/>
          </a:p>
          <a:p>
            <a:pPr eaLnBrk="1" hangingPunct="1">
              <a:lnSpc>
                <a:spcPct val="90000"/>
              </a:lnSpc>
              <a:spcBef>
                <a:spcPts val="800"/>
              </a:spcBef>
              <a:defRPr/>
            </a:pPr>
            <a:r>
              <a:rPr lang="en-US" altLang="ja-JP" sz="2000" kern="0" dirty="0" smtClean="0"/>
              <a:t>NHC </a:t>
            </a:r>
            <a:r>
              <a:rPr lang="en-US" altLang="ja-JP" sz="2000" kern="0" dirty="0"/>
              <a:t>Operational forecast improvements 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altLang="ja-JP" sz="1800" kern="0" dirty="0"/>
              <a:t>Intensity error trend was much lower than 5 years ago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altLang="ja-JP" sz="1800" kern="0" dirty="0"/>
              <a:t>Track skill </a:t>
            </a:r>
            <a:r>
              <a:rPr lang="en-US" altLang="ja-JP" sz="1800" kern="0" dirty="0" smtClean="0"/>
              <a:t>suggests 5yr </a:t>
            </a:r>
            <a:r>
              <a:rPr lang="en-US" altLang="ja-JP" sz="1800" kern="0" dirty="0"/>
              <a:t>HFIP </a:t>
            </a:r>
            <a:r>
              <a:rPr lang="en-US" altLang="ja-JP" sz="1800" kern="0" dirty="0" smtClean="0"/>
              <a:t>goal accomplished and upward trend continues</a:t>
            </a:r>
            <a:endParaRPr lang="en-US" altLang="ja-JP" sz="2000" kern="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defRPr/>
            </a:pPr>
            <a:r>
              <a:rPr lang="en-US" altLang="ja-JP" sz="2000" kern="0" dirty="0" smtClean="0">
                <a:solidFill>
                  <a:srgbClr val="000000"/>
                </a:solidFill>
              </a:rPr>
              <a:t>Basin-Scale HWRF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altLang="zh-CN" sz="1800" kern="0" dirty="0" smtClean="0">
                <a:solidFill>
                  <a:srgbClr val="000000"/>
                </a:solidFill>
              </a:rPr>
              <a:t>Prototype for multi-nested regional to global scale models</a:t>
            </a:r>
            <a:endParaRPr lang="en-US" altLang="zh-CN" sz="1800" kern="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defRPr/>
            </a:pPr>
            <a:r>
              <a:rPr lang="en-US" altLang="ja-JP" sz="2000" kern="0" dirty="0" smtClean="0">
                <a:solidFill>
                  <a:srgbClr val="000000"/>
                </a:solidFill>
              </a:rPr>
              <a:t>Demonstrated multi-model regional ensemble (HWRF/COAMPS/GFDL)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altLang="ja-JP" sz="1800" kern="0" dirty="0" smtClean="0"/>
              <a:t>40 member ensemble run on Jet in Real-time demo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altLang="ja-JP" sz="1800" kern="0" dirty="0" smtClean="0"/>
              <a:t>Develop high-resolution probabilistic products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defRPr/>
            </a:pPr>
            <a:r>
              <a:rPr lang="en-US" altLang="ja-JP" sz="2000" kern="0" dirty="0" smtClean="0">
                <a:solidFill>
                  <a:srgbClr val="000000"/>
                </a:solidFill>
              </a:rPr>
              <a:t>Statistical post processing of model output to further increase forecast skill</a:t>
            </a:r>
            <a:endParaRPr lang="en-US" altLang="ja-JP" sz="2000" kern="0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altLang="ja-JP" sz="1800" kern="0" dirty="0">
                <a:solidFill>
                  <a:srgbClr val="000000"/>
                </a:solidFill>
              </a:rPr>
              <a:t>Synthetic satellite </a:t>
            </a:r>
            <a:r>
              <a:rPr lang="en-US" altLang="ja-JP" sz="1800" kern="0" dirty="0" smtClean="0">
                <a:solidFill>
                  <a:srgbClr val="000000"/>
                </a:solidFill>
              </a:rPr>
              <a:t>verification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altLang="ja-JP" sz="1800" kern="0" dirty="0" smtClean="0">
                <a:solidFill>
                  <a:srgbClr val="000000"/>
                </a:solidFill>
              </a:rPr>
              <a:t>Expand </a:t>
            </a:r>
            <a:r>
              <a:rPr lang="en-US" altLang="ja-JP" sz="1800" kern="0" dirty="0">
                <a:solidFill>
                  <a:srgbClr val="000000"/>
                </a:solidFill>
              </a:rPr>
              <a:t>SPICE </a:t>
            </a:r>
            <a:r>
              <a:rPr lang="en-US" altLang="ja-JP" sz="1800" kern="0" dirty="0" smtClean="0">
                <a:solidFill>
                  <a:srgbClr val="000000"/>
                </a:solidFill>
              </a:rPr>
              <a:t>to </a:t>
            </a:r>
            <a:r>
              <a:rPr lang="en-US" altLang="ja-JP" sz="1800" kern="0" dirty="0">
                <a:solidFill>
                  <a:srgbClr val="000000"/>
                </a:solidFill>
              </a:rPr>
              <a:t>global </a:t>
            </a:r>
            <a:r>
              <a:rPr lang="en-US" altLang="ja-JP" sz="1800" kern="0" dirty="0" smtClean="0">
                <a:solidFill>
                  <a:srgbClr val="000000"/>
                </a:solidFill>
              </a:rPr>
              <a:t>coverage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4DC3B7-7504-4A91-9D66-CFE854420D9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" y="1524000"/>
            <a:ext cx="8686800" cy="5181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en-US" sz="2000" kern="0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kern="0" dirty="0" smtClean="0"/>
              <a:t>Highlights for 2014</a:t>
            </a:r>
          </a:p>
        </p:txBody>
      </p:sp>
    </p:spTree>
    <p:extLst>
      <p:ext uri="{BB962C8B-B14F-4D97-AF65-F5344CB8AC3E}">
        <p14:creationId xmlns:p14="http://schemas.microsoft.com/office/powerpoint/2010/main" val="108510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439E61F0-32E1-475B-8FFE-E5B71E82D638}" type="slidenum">
              <a:rPr lang="en-US" smtClean="0">
                <a:solidFill>
                  <a:srgbClr val="000000"/>
                </a:solidFill>
              </a:rPr>
              <a:pPr eaLnBrk="1" hangingPunct="1"/>
              <a:t>11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kern="0" dirty="0" smtClean="0"/>
              <a:t>HFIP Progress: </a:t>
            </a:r>
            <a:br>
              <a:rPr lang="en-US" sz="3200" b="1" kern="0" dirty="0" smtClean="0"/>
            </a:br>
            <a:r>
              <a:rPr lang="en-US" sz="3200" b="1" kern="0" dirty="0" smtClean="0"/>
              <a:t>HWRF Intensity Atlantic Basin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551713"/>
            <a:ext cx="7718425" cy="501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90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" charset="0"/>
                <a:cs typeface="Arial"/>
              </a:rPr>
              <a:t/>
            </a:r>
            <a:br>
              <a:rPr lang="en-US" dirty="0">
                <a:ea typeface="Calibri" charset="0"/>
                <a:cs typeface="Arial"/>
              </a:rPr>
            </a:br>
            <a:endParaRPr lang="en-US" dirty="0">
              <a:ea typeface="Calibri" charset="0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8220" y="287354"/>
            <a:ext cx="7993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"/>
                <a:cs typeface="Arial"/>
              </a:rPr>
              <a:t>Multi-model Regional Ensemble</a:t>
            </a:r>
            <a:endParaRPr lang="en-US" sz="3600" b="1" dirty="0">
              <a:latin typeface="Arial"/>
              <a:cs typeface="Arial"/>
            </a:endParaRPr>
          </a:p>
        </p:txBody>
      </p:sp>
      <p:pic>
        <p:nvPicPr>
          <p:cNvPr id="5" name="Picture 4" descr="02_Zhang_HFIP_2014_Ensemble (dragged) 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09" y="3588420"/>
            <a:ext cx="9097981" cy="31933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17211" y="3219088"/>
            <a:ext cx="3635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 smtClean="0"/>
              <a:t>Skill relative to operational HWRF</a:t>
            </a:r>
            <a:endParaRPr lang="en-US" sz="18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3163455" y="1685638"/>
            <a:ext cx="5872787" cy="923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>
                <a:latin typeface="Arial"/>
                <a:cs typeface="Arial"/>
              </a:rPr>
              <a:t>HWRF EPS (27/9/3 km, 42 levels) – 20 members</a:t>
            </a:r>
          </a:p>
          <a:p>
            <a:r>
              <a:rPr lang="en-US" sz="1800" dirty="0" smtClean="0">
                <a:latin typeface="Arial"/>
                <a:cs typeface="Arial"/>
              </a:rPr>
              <a:t>GFDL EPS (55/18/6 km, 42 levels) – 10 members</a:t>
            </a:r>
          </a:p>
          <a:p>
            <a:r>
              <a:rPr lang="en-US" sz="1800" dirty="0" smtClean="0">
                <a:latin typeface="Arial"/>
                <a:cs typeface="Arial"/>
              </a:rPr>
              <a:t>COAMPS-TC EPS (27/9/3 km, 40 levels) – 10 members</a:t>
            </a:r>
            <a:endParaRPr lang="en-US" sz="1800" dirty="0">
              <a:latin typeface="Arial"/>
              <a:cs typeface="Arial"/>
            </a:endParaRPr>
          </a:p>
        </p:txBody>
      </p:sp>
      <p:pic>
        <p:nvPicPr>
          <p:cNvPr id="8" name="Picture 7" descr="Screen Shot 2014-12-30 at 3.23.44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72" y="1454209"/>
            <a:ext cx="3000033" cy="215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0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600" b="1" dirty="0" smtClean="0"/>
              <a:t>Basin-Scale HWRF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5853B3-6496-41B8-BFD6-9324766C822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443" y="1459675"/>
            <a:ext cx="4918021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5"/>
          <p:cNvSpPr>
            <a:spLocks/>
          </p:cNvSpPr>
          <p:nvPr/>
        </p:nvSpPr>
        <p:spPr bwMode="auto">
          <a:xfrm>
            <a:off x="151407" y="1793175"/>
            <a:ext cx="4005943" cy="3886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455613">
              <a:lnSpc>
                <a:spcPct val="90000"/>
              </a:lnSpc>
            </a:pPr>
            <a:r>
              <a:rPr lang="en-US" altLang="zh-CN" sz="2000" u="sng" dirty="0" smtClean="0"/>
              <a:t>Storm </a:t>
            </a:r>
            <a:r>
              <a:rPr lang="en-US" altLang="zh-CN" sz="2000" u="sng" dirty="0"/>
              <a:t>Centric -VS- Domain Centric </a:t>
            </a:r>
            <a:r>
              <a:rPr lang="en-US" altLang="zh-CN" sz="2000" u="sng" dirty="0" smtClean="0"/>
              <a:t>Forecasts</a:t>
            </a:r>
          </a:p>
          <a:p>
            <a:pPr algn="ctr" defTabSz="455613">
              <a:lnSpc>
                <a:spcPct val="90000"/>
              </a:lnSpc>
            </a:pPr>
            <a:endParaRPr lang="en-US" altLang="zh-CN" sz="2000" dirty="0"/>
          </a:p>
          <a:p>
            <a:pPr indent="-342900" defTabSz="455613">
              <a:lnSpc>
                <a:spcPct val="90000"/>
              </a:lnSpc>
              <a:buFont typeface="Arial" panose="020B0604020202020204" pitchFamily="34" charset="0"/>
            </a:pPr>
            <a:endParaRPr lang="en-US" altLang="zh-CN" sz="2000" dirty="0"/>
          </a:p>
          <a:p>
            <a:pPr indent="-342900" defTabSz="4556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 </a:t>
            </a:r>
            <a:r>
              <a:rPr lang="en-US" altLang="zh-CN" sz="2000" dirty="0" smtClean="0"/>
              <a:t>Tropical </a:t>
            </a:r>
            <a:r>
              <a:rPr lang="en-US" altLang="zh-CN" sz="2000" dirty="0"/>
              <a:t>predictions system </a:t>
            </a:r>
            <a:r>
              <a:rPr lang="en-US" altLang="zh-CN" sz="2000" dirty="0" smtClean="0"/>
              <a:t>  	(</a:t>
            </a:r>
            <a:r>
              <a:rPr lang="en-US" altLang="zh-CN" sz="2000" dirty="0"/>
              <a:t>Extended predictions)</a:t>
            </a:r>
          </a:p>
          <a:p>
            <a:pPr indent="-342900" defTabSz="4556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 </a:t>
            </a:r>
            <a:r>
              <a:rPr lang="en-US" altLang="zh-CN" sz="2000" dirty="0"/>
              <a:t>Improved storm-storm &amp; </a:t>
            </a:r>
            <a:r>
              <a:rPr lang="en-US" altLang="zh-CN" sz="2000" dirty="0" smtClean="0"/>
              <a:t>multi-	scale </a:t>
            </a:r>
            <a:r>
              <a:rPr lang="en-US" altLang="zh-CN" sz="2000" dirty="0"/>
              <a:t>interactions</a:t>
            </a:r>
          </a:p>
          <a:p>
            <a:pPr indent="-342900" defTabSz="4556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 </a:t>
            </a:r>
            <a:r>
              <a:rPr lang="en-US" altLang="zh-CN" sz="2000" dirty="0" smtClean="0"/>
              <a:t>Landfall </a:t>
            </a:r>
            <a:r>
              <a:rPr lang="en-US" altLang="zh-CN" sz="2000" dirty="0"/>
              <a:t>and post landfall </a:t>
            </a:r>
            <a:r>
              <a:rPr lang="en-US" altLang="zh-CN" sz="2000" dirty="0" smtClean="0"/>
              <a:t>	(</a:t>
            </a:r>
            <a:r>
              <a:rPr lang="en-US" altLang="zh-CN" sz="2000" dirty="0"/>
              <a:t>storm surge &amp; rainfall)</a:t>
            </a:r>
          </a:p>
          <a:p>
            <a:pPr indent="-342900" defTabSz="4556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 </a:t>
            </a:r>
            <a:r>
              <a:rPr lang="en-US" altLang="zh-CN" sz="2000" dirty="0" smtClean="0"/>
              <a:t>Genesis</a:t>
            </a:r>
            <a:endParaRPr lang="en-US" altLang="zh-CN" sz="2000" dirty="0"/>
          </a:p>
          <a:p>
            <a:pPr indent="-342900" defTabSz="4556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 </a:t>
            </a:r>
            <a:r>
              <a:rPr lang="en-US" altLang="zh-CN" sz="2000" dirty="0" smtClean="0"/>
              <a:t>Regional </a:t>
            </a:r>
            <a:r>
              <a:rPr lang="en-US" altLang="zh-CN" sz="2000" dirty="0"/>
              <a:t>ensembles</a:t>
            </a:r>
          </a:p>
          <a:p>
            <a:pPr indent="-342900" defTabSz="4556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 </a:t>
            </a:r>
            <a:r>
              <a:rPr lang="en-US" altLang="zh-CN" sz="2000" dirty="0" smtClean="0"/>
              <a:t>Data </a:t>
            </a:r>
            <a:r>
              <a:rPr lang="en-US" altLang="zh-CN" sz="2000" dirty="0"/>
              <a:t>assimilation</a:t>
            </a:r>
          </a:p>
        </p:txBody>
      </p:sp>
    </p:spTree>
    <p:extLst>
      <p:ext uri="{BB962C8B-B14F-4D97-AF65-F5344CB8AC3E}">
        <p14:creationId xmlns:p14="http://schemas.microsoft.com/office/powerpoint/2010/main" val="22975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1100" y="1492825"/>
            <a:ext cx="8915400" cy="5410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endParaRPr lang="en-US" altLang="ja-JP" sz="1800" kern="0" dirty="0" smtClean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4DC3B7-7504-4A91-9D66-CFE854420D9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" y="1524000"/>
            <a:ext cx="8686800" cy="5181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en-US" sz="2000" kern="0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8699" y="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kern="0" dirty="0" smtClean="0"/>
              <a:t>Highlights for 2014</a:t>
            </a:r>
          </a:p>
          <a:p>
            <a:pPr eaLnBrk="1" hangingPunct="1"/>
            <a:r>
              <a:rPr lang="en-US" sz="3200" b="1" kern="0" dirty="0" smtClean="0"/>
              <a:t>(cont.)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1676400"/>
            <a:ext cx="8229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90000"/>
              </a:lnSpc>
              <a:spcBef>
                <a:spcPts val="8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+mn-lt"/>
                <a:ea typeface="ＭＳ Ｐゴシック" charset="-128"/>
              </a:rPr>
              <a:t>JTWC evaluating HWRF guidance globally using HFIP Demonstration System on Jets </a:t>
            </a:r>
            <a:endParaRPr lang="en-US" sz="2000" kern="0" dirty="0" smtClean="0">
              <a:solidFill>
                <a:srgbClr val="000000"/>
              </a:solidFill>
              <a:latin typeface="+mn-lt"/>
              <a:ea typeface="ＭＳ Ｐゴシック" charset="-128"/>
            </a:endParaRPr>
          </a:p>
          <a:p>
            <a:pPr marL="342900" lvl="1" indent="-342900">
              <a:lnSpc>
                <a:spcPct val="90000"/>
              </a:lnSpc>
              <a:spcBef>
                <a:spcPts val="800"/>
              </a:spcBef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+mn-lt"/>
                <a:ea typeface="ＭＳ Ｐゴシック" charset="-128"/>
              </a:rPr>
              <a:t>HWRF </a:t>
            </a:r>
            <a:r>
              <a:rPr lang="en-US" sz="2000" kern="0" dirty="0">
                <a:solidFill>
                  <a:srgbClr val="000000"/>
                </a:solidFill>
                <a:latin typeface="+mn-lt"/>
                <a:ea typeface="ＭＳ Ｐゴシック" charset="-128"/>
              </a:rPr>
              <a:t>WPAC demonstrated improved RI guidance – POD </a:t>
            </a:r>
            <a:r>
              <a:rPr lang="en-US" sz="2000" kern="0" dirty="0" smtClean="0">
                <a:solidFill>
                  <a:srgbClr val="000000"/>
                </a:solidFill>
                <a:latin typeface="+mn-lt"/>
                <a:ea typeface="ＭＳ Ｐゴシック" charset="-128"/>
              </a:rPr>
              <a:t>22% </a:t>
            </a:r>
            <a:r>
              <a:rPr lang="en-US" sz="2000" kern="0" dirty="0">
                <a:solidFill>
                  <a:srgbClr val="000000"/>
                </a:solidFill>
                <a:latin typeface="+mn-lt"/>
                <a:ea typeface="ＭＳ Ｐゴシック" charset="-128"/>
              </a:rPr>
              <a:t>vs JTWC operational 4%</a:t>
            </a:r>
          </a:p>
          <a:p>
            <a:pPr marL="342900" lvl="1" indent="-342900">
              <a:lnSpc>
                <a:spcPct val="90000"/>
              </a:lnSpc>
              <a:spcBef>
                <a:spcPts val="8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+mn-lt"/>
                <a:ea typeface="ＭＳ Ｐゴシック" charset="-128"/>
              </a:rPr>
              <a:t>Demonstrated impact of aircraft observations on forecast </a:t>
            </a:r>
            <a:r>
              <a:rPr lang="en-US" sz="2000" kern="0" dirty="0" smtClean="0">
                <a:solidFill>
                  <a:srgbClr val="000000"/>
                </a:solidFill>
                <a:latin typeface="+mn-lt"/>
                <a:ea typeface="ＭＳ Ｐゴシック" charset="-128"/>
              </a:rPr>
              <a:t>guidance</a:t>
            </a:r>
          </a:p>
          <a:p>
            <a:pPr marL="342900" lvl="1" indent="-342900">
              <a:lnSpc>
                <a:spcPct val="90000"/>
              </a:lnSpc>
              <a:spcBef>
                <a:spcPts val="800"/>
              </a:spcBef>
              <a:buFontTx/>
              <a:buChar char="•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+mn-lt"/>
                <a:ea typeface="ＭＳ Ｐゴシック" charset="-128"/>
              </a:rPr>
              <a:t>Demonstrated </a:t>
            </a:r>
            <a:r>
              <a:rPr lang="en-US" sz="2000" kern="0" dirty="0">
                <a:solidFill>
                  <a:srgbClr val="000000"/>
                </a:solidFill>
                <a:latin typeface="+mn-lt"/>
                <a:ea typeface="ＭＳ Ｐゴシック" charset="-128"/>
              </a:rPr>
              <a:t>next generation storm surge model – WRN</a:t>
            </a:r>
          </a:p>
        </p:txBody>
      </p:sp>
    </p:spTree>
    <p:extLst>
      <p:ext uri="{BB962C8B-B14F-4D97-AF65-F5344CB8AC3E}">
        <p14:creationId xmlns:p14="http://schemas.microsoft.com/office/powerpoint/2010/main" val="392295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" charset="0"/>
                <a:cs typeface="Arial"/>
              </a:rPr>
              <a:t/>
            </a:r>
            <a:br>
              <a:rPr lang="en-US" dirty="0">
                <a:ea typeface="Calibri" charset="0"/>
                <a:cs typeface="Arial"/>
              </a:rPr>
            </a:br>
            <a:endParaRPr lang="en-US" dirty="0">
              <a:ea typeface="Calibri" charset="0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485" y="395405"/>
            <a:ext cx="7993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"/>
                <a:cs typeface="Arial"/>
              </a:rPr>
              <a:t>HWRF RI in WPAC</a:t>
            </a:r>
            <a:endParaRPr lang="en-US" sz="3600" b="1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785" y="4876800"/>
            <a:ext cx="86053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If </a:t>
            </a:r>
            <a:r>
              <a:rPr lang="en-US" sz="2000" dirty="0" smtClean="0"/>
              <a:t>RI </a:t>
            </a:r>
            <a:r>
              <a:rPr lang="en-US" sz="2000" dirty="0"/>
              <a:t>event </a:t>
            </a:r>
            <a:r>
              <a:rPr lang="en-US" sz="2000" dirty="0" smtClean="0"/>
              <a:t>defined as </a:t>
            </a:r>
            <a:r>
              <a:rPr lang="en-US" sz="2000" dirty="0"/>
              <a:t>&gt;30 </a:t>
            </a:r>
            <a:r>
              <a:rPr lang="en-US" sz="2000" dirty="0" smtClean="0"/>
              <a:t>kt/24 </a:t>
            </a:r>
            <a:r>
              <a:rPr lang="en-US" sz="2000" dirty="0"/>
              <a:t>h, </a:t>
            </a:r>
            <a:r>
              <a:rPr lang="en-US" sz="2000" dirty="0" smtClean="0"/>
              <a:t>HWRF </a:t>
            </a:r>
            <a:r>
              <a:rPr lang="en-US" sz="2000" dirty="0"/>
              <a:t>RI POD skill is ~ </a:t>
            </a:r>
            <a:r>
              <a:rPr lang="en-US" sz="2000" dirty="0" smtClean="0"/>
              <a:t>22% </a:t>
            </a:r>
            <a:r>
              <a:rPr lang="en-US" sz="2000" dirty="0"/>
              <a:t>and </a:t>
            </a:r>
            <a:r>
              <a:rPr lang="en-US" sz="2000" dirty="0" smtClean="0"/>
              <a:t>has much higher </a:t>
            </a:r>
            <a:r>
              <a:rPr lang="en-US" sz="2000" dirty="0"/>
              <a:t>POD </a:t>
            </a:r>
            <a:r>
              <a:rPr lang="en-US" sz="2000" dirty="0" smtClean="0"/>
              <a:t>compared </a:t>
            </a:r>
            <a:r>
              <a:rPr lang="en-US" sz="2000" dirty="0"/>
              <a:t>to </a:t>
            </a:r>
            <a:r>
              <a:rPr lang="en-US" sz="2000" dirty="0" smtClean="0"/>
              <a:t>operations and other models </a:t>
            </a:r>
            <a:r>
              <a:rPr lang="en-US" sz="2000" b="1" dirty="0" smtClean="0"/>
              <a:t>(previous analysis </a:t>
            </a:r>
            <a:r>
              <a:rPr lang="en-US" sz="2000" b="1" dirty="0"/>
              <a:t>of RI for WPAC </a:t>
            </a:r>
            <a:r>
              <a:rPr lang="en-US" sz="2000" b="1" dirty="0" smtClean="0"/>
              <a:t>in 2012 showed </a:t>
            </a:r>
            <a:r>
              <a:rPr lang="en-US" sz="2000" b="1" dirty="0"/>
              <a:t>&lt;10% skill</a:t>
            </a:r>
            <a:r>
              <a:rPr lang="en-US" sz="2000" b="1" dirty="0" smtClean="0"/>
              <a:t>)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653415" y="1483838"/>
            <a:ext cx="3279758" cy="3028137"/>
            <a:chOff x="653415" y="1297693"/>
            <a:chExt cx="3279758" cy="3028137"/>
          </a:xfrm>
        </p:grpSpPr>
        <p:grpSp>
          <p:nvGrpSpPr>
            <p:cNvPr id="13" name="Group 12"/>
            <p:cNvGrpSpPr/>
            <p:nvPr/>
          </p:nvGrpSpPr>
          <p:grpSpPr>
            <a:xfrm>
              <a:off x="653415" y="1297693"/>
              <a:ext cx="3279758" cy="3028137"/>
              <a:chOff x="653415" y="1297693"/>
              <a:chExt cx="3279758" cy="3028137"/>
            </a:xfrm>
          </p:grpSpPr>
          <p:pic>
            <p:nvPicPr>
              <p:cNvPr id="4" name="Picture 3" descr="HWRF_RI_Stat.tiff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53415" y="1297693"/>
                <a:ext cx="3279758" cy="3028137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2949123" y="1339062"/>
                <a:ext cx="943807" cy="860503"/>
              </a:xfrm>
              <a:prstGeom prst="rect">
                <a:avLst/>
              </a:prstGeom>
              <a:noFill/>
              <a:ln w="19050" cmpd="sng">
                <a:solidFill>
                  <a:srgbClr val="A5002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9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94302390"/>
                  </p:ext>
                </p:extLst>
              </p:nvPr>
            </p:nvGraphicFramePr>
            <p:xfrm>
              <a:off x="2564178" y="3473450"/>
              <a:ext cx="1308100" cy="800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2" name="Equation" r:id="rId5" imgW="1308100" imgH="800100" progId="Equation.3">
                      <p:embed/>
                    </p:oleObj>
                  </mc:Choice>
                  <mc:Fallback>
                    <p:oleObj name="Equation" r:id="rId5" imgW="1308100" imgH="8001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2564178" y="3473450"/>
                            <a:ext cx="1308100" cy="80010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19050" cmpd="sng">
                            <a:solidFill>
                              <a:srgbClr val="A50021"/>
                            </a:solidFill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6" name="TextBox 15"/>
            <p:cNvSpPr txBox="1"/>
            <p:nvPr/>
          </p:nvSpPr>
          <p:spPr>
            <a:xfrm>
              <a:off x="758399" y="1356544"/>
              <a:ext cx="12885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rgbClr val="A50021"/>
                  </a:solidFill>
                </a:rPr>
                <a:t>HWRF</a:t>
              </a:r>
            </a:p>
            <a:p>
              <a:pPr algn="ctr"/>
              <a:r>
                <a:rPr lang="en-US" sz="1800" dirty="0" smtClean="0">
                  <a:solidFill>
                    <a:srgbClr val="A50021"/>
                  </a:solidFill>
                </a:rPr>
                <a:t>2012-2013</a:t>
              </a:r>
              <a:endParaRPr lang="en-US" sz="1800" dirty="0">
                <a:solidFill>
                  <a:srgbClr val="A5002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240260" y="1483838"/>
            <a:ext cx="3318803" cy="3028137"/>
            <a:chOff x="5240260" y="1297693"/>
            <a:chExt cx="3318803" cy="3028137"/>
          </a:xfrm>
        </p:grpSpPr>
        <p:grpSp>
          <p:nvGrpSpPr>
            <p:cNvPr id="15" name="Group 14"/>
            <p:cNvGrpSpPr/>
            <p:nvPr/>
          </p:nvGrpSpPr>
          <p:grpSpPr>
            <a:xfrm>
              <a:off x="5240260" y="1297693"/>
              <a:ext cx="3318803" cy="3028137"/>
              <a:chOff x="5240260" y="1297693"/>
              <a:chExt cx="3318803" cy="3028137"/>
            </a:xfrm>
          </p:grpSpPr>
          <p:pic>
            <p:nvPicPr>
              <p:cNvPr id="5" name="Picture 4" descr="JTWC_RI_stat.tiff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40260" y="1297693"/>
                <a:ext cx="3318803" cy="3028137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7543518" y="1353210"/>
                <a:ext cx="943807" cy="860503"/>
              </a:xfrm>
              <a:prstGeom prst="rect">
                <a:avLst/>
              </a:prstGeom>
              <a:noFill/>
              <a:ln w="19050" cmpd="sng">
                <a:solidFill>
                  <a:srgbClr val="A5002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12" name="Object 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18825181"/>
                  </p:ext>
                </p:extLst>
              </p:nvPr>
            </p:nvGraphicFramePr>
            <p:xfrm>
              <a:off x="7358428" y="3465513"/>
              <a:ext cx="1117600" cy="800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3" name="Equation" r:id="rId8" imgW="1117600" imgH="800100" progId="Equation.3">
                      <p:embed/>
                    </p:oleObj>
                  </mc:Choice>
                  <mc:Fallback>
                    <p:oleObj name="Equation" r:id="rId8" imgW="1117600" imgH="8001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7358428" y="3465513"/>
                            <a:ext cx="1117600" cy="80010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19050" cmpd="sng">
                            <a:solidFill>
                              <a:srgbClr val="A50021"/>
                            </a:solidFill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8" name="TextBox 17"/>
            <p:cNvSpPr txBox="1"/>
            <p:nvPr/>
          </p:nvSpPr>
          <p:spPr>
            <a:xfrm>
              <a:off x="5338366" y="1356544"/>
              <a:ext cx="12885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rgbClr val="A50021"/>
                  </a:solidFill>
                </a:rPr>
                <a:t>JTWC</a:t>
              </a:r>
            </a:p>
            <a:p>
              <a:pPr algn="ctr"/>
              <a:r>
                <a:rPr lang="en-US" sz="1800" dirty="0" smtClean="0">
                  <a:solidFill>
                    <a:srgbClr val="A50021"/>
                  </a:solidFill>
                </a:rPr>
                <a:t>2012-2013</a:t>
              </a:r>
              <a:endParaRPr lang="en-US" sz="1800" dirty="0">
                <a:solidFill>
                  <a:srgbClr val="A5002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539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4" name="Picture 10" descr="Untitl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0529" y="1431114"/>
            <a:ext cx="2281485" cy="22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3" name="Picture 8" descr="ARTHUR01L.2014070300.intfsc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1918" y="4353249"/>
            <a:ext cx="3382082" cy="252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4" name="Picture 1" descr="Screen Shot 2014-07-24 at 5.26.53 PM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01" y="1424065"/>
            <a:ext cx="3265054" cy="285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8"/>
          <p:cNvSpPr>
            <a:spLocks/>
          </p:cNvSpPr>
          <p:nvPr/>
        </p:nvSpPr>
        <p:spPr bwMode="auto">
          <a:xfrm>
            <a:off x="46917" y="1556544"/>
            <a:ext cx="1833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>
            <a:spAutoFit/>
          </a:bodyPr>
          <a:lstStyle/>
          <a:p>
            <a:pPr marL="39688" algn="ctr"/>
            <a:r>
              <a:rPr lang="en-US" sz="1200" b="1" dirty="0">
                <a:solidFill>
                  <a:srgbClr val="FFFFFF"/>
                </a:solidFill>
                <a:latin typeface="Arial"/>
                <a:cs typeface="Arial"/>
              </a:rPr>
              <a:t>5 P-3 Flights</a:t>
            </a:r>
          </a:p>
          <a:p>
            <a:pPr marL="39688" algn="ctr"/>
            <a:r>
              <a:rPr lang="en-US" sz="1200" b="1" dirty="0">
                <a:solidFill>
                  <a:srgbClr val="FFFFFF"/>
                </a:solidFill>
                <a:latin typeface="Arial"/>
                <a:cs typeface="Arial"/>
              </a:rPr>
              <a:t>2 July – 5 July 2014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49328" y="4537928"/>
            <a:ext cx="2969745" cy="1677382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17475" indent="-117475" eaLnBrk="1" hangingPunct="1">
              <a:spcBef>
                <a:spcPts val="600"/>
              </a:spcBef>
              <a:buFont typeface="Arial"/>
              <a:buChar char="•"/>
              <a:defRPr/>
            </a:pPr>
            <a:r>
              <a:rPr lang="en-US" sz="1400" dirty="0" smtClean="0">
                <a:latin typeface="Arial"/>
                <a:cs typeface="Arial"/>
              </a:rPr>
              <a:t>5 P-3 missions </a:t>
            </a:r>
            <a:r>
              <a:rPr lang="en-US" sz="1400" dirty="0">
                <a:latin typeface="Arial"/>
                <a:cs typeface="Arial"/>
              </a:rPr>
              <a:t>from </a:t>
            </a:r>
            <a:r>
              <a:rPr lang="en-US" sz="1400" dirty="0" smtClean="0">
                <a:latin typeface="Arial"/>
                <a:cs typeface="Arial"/>
              </a:rPr>
              <a:t>2-5 July 2014 at 12 h </a:t>
            </a:r>
            <a:r>
              <a:rPr lang="en-US" sz="1400" dirty="0">
                <a:latin typeface="Arial"/>
                <a:ea typeface="Arial" charset="0"/>
                <a:cs typeface="Arial"/>
              </a:rPr>
              <a:t>Doppler </a:t>
            </a:r>
            <a:r>
              <a:rPr lang="en-US" sz="1400" dirty="0" smtClean="0">
                <a:latin typeface="Arial"/>
                <a:cs typeface="Arial"/>
              </a:rPr>
              <a:t>sampling </a:t>
            </a:r>
            <a:r>
              <a:rPr lang="en-US" sz="1400" dirty="0" smtClean="0">
                <a:latin typeface="Arial"/>
                <a:ea typeface="Arial" charset="0"/>
                <a:cs typeface="Arial"/>
              </a:rPr>
              <a:t>(HEDAS/GSI)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>
                <a:latin typeface="Arial"/>
                <a:cs typeface="Arial"/>
              </a:rPr>
              <a:t>&amp; </a:t>
            </a:r>
            <a:r>
              <a:rPr lang="en-US" sz="1400" dirty="0" smtClean="0">
                <a:latin typeface="Arial"/>
                <a:cs typeface="Arial"/>
              </a:rPr>
              <a:t>3 G</a:t>
            </a:r>
            <a:r>
              <a:rPr lang="en-US" sz="1400" dirty="0">
                <a:latin typeface="Arial"/>
                <a:cs typeface="Arial"/>
              </a:rPr>
              <a:t>-IV missions </a:t>
            </a:r>
          </a:p>
          <a:p>
            <a:pPr marL="117475" indent="-117475" eaLnBrk="1" hangingPunct="1">
              <a:spcBef>
                <a:spcPts val="600"/>
              </a:spcBef>
              <a:buFont typeface="Arial"/>
              <a:buChar char="•"/>
              <a:defRPr/>
            </a:pPr>
            <a:r>
              <a:rPr lang="en-US" sz="1400" dirty="0" smtClean="0">
                <a:latin typeface="Arial"/>
                <a:cs typeface="Arial"/>
              </a:rPr>
              <a:t>Sampled Arthur as a tropical storm to hurricane at landfall in NC, to extra-tropical transition in Nova Scotia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24" name="Rectangle 6"/>
          <p:cNvSpPr txBox="1">
            <a:spLocks noChangeArrowheads="1"/>
          </p:cNvSpPr>
          <p:nvPr/>
        </p:nvSpPr>
        <p:spPr bwMode="auto">
          <a:xfrm>
            <a:off x="3840498" y="2144671"/>
            <a:ext cx="1764349" cy="1323306"/>
          </a:xfrm>
          <a:prstGeom prst="rect">
            <a:avLst/>
          </a:prstGeom>
          <a:ln w="9525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Ins="30479"/>
          <a:lstStyle/>
          <a:p>
            <a:pPr marL="39688" algn="ctr">
              <a:defRPr/>
            </a:pPr>
            <a:r>
              <a:rPr lang="en-US" sz="1600" dirty="0">
                <a:solidFill>
                  <a:srgbClr val="000000"/>
                </a:solidFill>
                <a:latin typeface="Arial"/>
                <a:ea typeface="Arial" charset="0"/>
                <a:cs typeface="Arial"/>
              </a:rPr>
              <a:t>Doppler data transmitted in real-time for assimilation into HWRF</a:t>
            </a:r>
            <a:endParaRPr lang="en-US" sz="1600" dirty="0">
              <a:solidFill>
                <a:srgbClr val="000000"/>
              </a:solidFill>
              <a:latin typeface="Arial"/>
              <a:ea typeface="Calibri" charset="0"/>
              <a:cs typeface="Arial"/>
            </a:endParaRPr>
          </a:p>
        </p:txBody>
      </p:sp>
      <p:sp>
        <p:nvSpPr>
          <p:cNvPr id="38920" name="Rectangle 5"/>
          <p:cNvSpPr txBox="1">
            <a:spLocks noChangeArrowheads="1"/>
          </p:cNvSpPr>
          <p:nvPr/>
        </p:nvSpPr>
        <p:spPr bwMode="auto">
          <a:xfrm>
            <a:off x="29104" y="-13611"/>
            <a:ext cx="9067800" cy="128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rIns="30479" anchor="b"/>
          <a:lstStyle>
            <a:lvl1pPr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742950" indent="-28575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2pPr>
            <a:lvl3pPr marL="1143000" indent="-22860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3pPr>
            <a:lvl4pPr marL="1600200" indent="-22860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4pPr>
            <a:lvl5pPr marL="2057400" indent="-22860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3600" b="1" dirty="0" smtClean="0">
                <a:solidFill>
                  <a:schemeClr val="tx1"/>
                </a:solidFill>
                <a:latin typeface="Arial"/>
                <a:ea typeface="Calibri" charset="0"/>
                <a:cs typeface="Arial"/>
              </a:rPr>
              <a:t>Real-time Use of Aircraft </a:t>
            </a:r>
            <a:r>
              <a:rPr lang="en-US" sz="3600" b="1" dirty="0" err="1" smtClean="0">
                <a:solidFill>
                  <a:schemeClr val="tx1"/>
                </a:solidFill>
                <a:latin typeface="Arial"/>
                <a:ea typeface="Calibri" charset="0"/>
                <a:cs typeface="Arial"/>
              </a:rPr>
              <a:t>Obs</a:t>
            </a:r>
            <a:r>
              <a:rPr lang="en-US" sz="3600" b="1" dirty="0" smtClean="0">
                <a:solidFill>
                  <a:schemeClr val="tx1"/>
                </a:solidFill>
                <a:latin typeface="Arial"/>
                <a:ea typeface="Calibri" charset="0"/>
                <a:cs typeface="Arial"/>
              </a:rPr>
              <a:t>: </a:t>
            </a:r>
          </a:p>
          <a:p>
            <a:pPr algn="ctr">
              <a:lnSpc>
                <a:spcPct val="85000"/>
              </a:lnSpc>
            </a:pPr>
            <a:r>
              <a:rPr lang="en-US" sz="3600" b="1" dirty="0" smtClean="0">
                <a:solidFill>
                  <a:schemeClr val="tx1"/>
                </a:solidFill>
                <a:latin typeface="Arial"/>
                <a:ea typeface="Calibri" charset="0"/>
                <a:cs typeface="Arial"/>
              </a:rPr>
              <a:t>     Arthur </a:t>
            </a:r>
            <a:r>
              <a:rPr lang="en-US" sz="3200" dirty="0">
                <a:solidFill>
                  <a:schemeClr val="bg1"/>
                </a:solidFill>
                <a:latin typeface="Arial"/>
                <a:ea typeface="Calibri" charset="0"/>
                <a:cs typeface="Arial"/>
              </a:rPr>
              <a:t>2014</a:t>
            </a:r>
          </a:p>
        </p:txBody>
      </p:sp>
      <p:pic>
        <p:nvPicPr>
          <p:cNvPr id="38926" name="Picture 3" descr="Screen Shot 2014-07-24 at 5.17.15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992" y="4242829"/>
            <a:ext cx="2458846" cy="220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371601" y="3101879"/>
            <a:ext cx="4114800" cy="3214816"/>
            <a:chOff x="1371600" y="3101879"/>
            <a:chExt cx="4114801" cy="3214816"/>
          </a:xfrm>
        </p:grpSpPr>
        <p:cxnSp>
          <p:nvCxnSpPr>
            <p:cNvPr id="36" name="Straight Arrow Connector 35"/>
            <p:cNvCxnSpPr/>
            <p:nvPr/>
          </p:nvCxnSpPr>
          <p:spPr bwMode="auto">
            <a:xfrm>
              <a:off x="1371600" y="3101879"/>
              <a:ext cx="2354825" cy="1408012"/>
            </a:xfrm>
            <a:prstGeom prst="straightConnector1">
              <a:avLst/>
            </a:prstGeom>
            <a:ln w="38100" cmpd="sng">
              <a:solidFill>
                <a:schemeClr val="bg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140702I1wind10.png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1" y="4353248"/>
              <a:ext cx="1828800" cy="1963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8923" name="Picture 9" descr="windswath.ARTHUR01L.2014070300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3075" y="1670430"/>
            <a:ext cx="3343275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2"/>
          <p:cNvSpPr>
            <a:spLocks/>
          </p:cNvSpPr>
          <p:nvPr/>
        </p:nvSpPr>
        <p:spPr bwMode="auto">
          <a:xfrm>
            <a:off x="20638" y="6507163"/>
            <a:ext cx="533400" cy="2889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fld id="{6B15AF1E-CC26-FB45-ADE4-CB812E3D9BFE}" type="slidenum">
              <a:rPr lang="en-US" sz="1400">
                <a:solidFill>
                  <a:srgbClr val="FFFFFF"/>
                </a:solidFill>
                <a:latin typeface="Arial"/>
                <a:cs typeface="Arial"/>
              </a:rPr>
              <a:pPr algn="ctr">
                <a:defRPr/>
              </a:pPr>
              <a:t>16</a:t>
            </a:fld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19126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4DC3B7-7504-4A91-9D66-CFE854420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4" r="15732"/>
          <a:stretch/>
        </p:blipFill>
        <p:spPr bwMode="auto">
          <a:xfrm>
            <a:off x="1996008" y="1506244"/>
            <a:ext cx="5943600" cy="457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189027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36-hr Storm Surge Forecast ADCIRC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13618" y="5961355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Maximum </a:t>
            </a:r>
            <a:r>
              <a:rPr lang="en-US" sz="1400" dirty="0"/>
              <a:t>storm surge forecast for Hurricane Sandy from the ADCIRC storm surge model made 36 hours before landfall.  Sandy’s track is shown in black</a:t>
            </a:r>
          </a:p>
          <a:p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01353" y="2590800"/>
            <a:ext cx="205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Forecast about 10 </a:t>
            </a:r>
            <a:r>
              <a:rPr lang="en-US" dirty="0"/>
              <a:t>feet </a:t>
            </a:r>
            <a:r>
              <a:rPr lang="en-US" dirty="0" smtClean="0"/>
              <a:t>surge in </a:t>
            </a:r>
            <a:r>
              <a:rPr lang="en-US" dirty="0"/>
              <a:t>New York Harbor and near Atlantic City, </a:t>
            </a:r>
            <a:r>
              <a:rPr lang="en-US" dirty="0" smtClean="0"/>
              <a:t>NJ -- very </a:t>
            </a:r>
            <a:r>
              <a:rPr lang="en-US" dirty="0"/>
              <a:t>close to the </a:t>
            </a:r>
            <a:r>
              <a:rPr lang="en-US" dirty="0" smtClean="0"/>
              <a:t>observed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83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4DC3B7-7504-4A91-9D66-CFE854420D9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114300" y="1447800"/>
            <a:ext cx="8915400" cy="5410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800" b="1" kern="0" dirty="0" smtClean="0"/>
              <a:t>Operational </a:t>
            </a:r>
            <a:endParaRPr lang="en-US" sz="1800" kern="0" dirty="0" smtClean="0"/>
          </a:p>
          <a:p>
            <a:r>
              <a:rPr lang="en-US" sz="1800" kern="0" dirty="0"/>
              <a:t>HWRF Upgrades for 2015 hurricane season and future plans</a:t>
            </a:r>
          </a:p>
          <a:p>
            <a:pPr lvl="1"/>
            <a:r>
              <a:rPr lang="en-US" sz="1800" dirty="0"/>
              <a:t>Increased horizontal resolution from 27/9/3km to 18/6/2km </a:t>
            </a:r>
            <a:endParaRPr lang="en-US" sz="1800" kern="0" dirty="0" smtClean="0"/>
          </a:p>
          <a:p>
            <a:pPr lvl="2"/>
            <a:r>
              <a:rPr lang="en-US" sz="1800" kern="0" dirty="0" smtClean="0"/>
              <a:t>Improved physics packages for 2km </a:t>
            </a:r>
            <a:r>
              <a:rPr lang="en-US" sz="1800" kern="0" dirty="0"/>
              <a:t>resolution </a:t>
            </a:r>
            <a:endParaRPr lang="en-US" sz="1800" kern="0" dirty="0" smtClean="0"/>
          </a:p>
          <a:p>
            <a:pPr lvl="1"/>
            <a:r>
              <a:rPr lang="en-US" sz="1800" kern="0" dirty="0" smtClean="0"/>
              <a:t>HWRF Data Assimilation System to include GFS EnKF driver and assimilation of P3 TDR and P3/G-IV/AF/GH dropsonde output</a:t>
            </a:r>
          </a:p>
          <a:p>
            <a:pPr lvl="1"/>
            <a:r>
              <a:rPr lang="en-US" sz="1800" kern="0" dirty="0" smtClean="0"/>
              <a:t>HWRF </a:t>
            </a:r>
            <a:r>
              <a:rPr lang="en-US" sz="1800" kern="0" dirty="0"/>
              <a:t>transitioning towards unified NMMB/NEMS infrastructure (2016-2017)</a:t>
            </a:r>
          </a:p>
          <a:p>
            <a:pPr marL="0" indent="0">
              <a:buFontTx/>
              <a:buNone/>
            </a:pPr>
            <a:endParaRPr lang="en-US" sz="800" b="1" kern="0" dirty="0" smtClean="0"/>
          </a:p>
          <a:p>
            <a:pPr marL="0" indent="0">
              <a:buFontTx/>
              <a:buNone/>
            </a:pPr>
            <a:r>
              <a:rPr lang="en-US" sz="1800" b="1" kern="0" dirty="0" smtClean="0"/>
              <a:t>Research and Development</a:t>
            </a:r>
          </a:p>
          <a:p>
            <a:r>
              <a:rPr lang="en-US" sz="1800" kern="0" dirty="0" smtClean="0"/>
              <a:t>Further </a:t>
            </a:r>
            <a:r>
              <a:rPr lang="en-US" sz="1800" kern="0" dirty="0"/>
              <a:t>development and testing of HFIP </a:t>
            </a:r>
            <a:r>
              <a:rPr lang="en-US" sz="1800" kern="0" dirty="0" smtClean="0"/>
              <a:t>Multi-model </a:t>
            </a:r>
            <a:r>
              <a:rPr lang="en-US" sz="1800" kern="0" dirty="0"/>
              <a:t>Regional Ensemble System (20-member HWRF, 10-member COAMPS-TC and 10-member GFDL) </a:t>
            </a:r>
            <a:endParaRPr lang="en-US" sz="1800" kern="0" dirty="0" smtClean="0"/>
          </a:p>
          <a:p>
            <a:r>
              <a:rPr lang="en-US" sz="1800" kern="0" dirty="0" smtClean="0"/>
              <a:t>Continue to improve </a:t>
            </a:r>
            <a:r>
              <a:rPr lang="en-US" sz="1800" kern="0" dirty="0"/>
              <a:t>p</a:t>
            </a:r>
            <a:r>
              <a:rPr lang="en-US" sz="1800" kern="0" dirty="0" smtClean="0"/>
              <a:t>hysics packages</a:t>
            </a:r>
          </a:p>
          <a:p>
            <a:r>
              <a:rPr lang="en-US" sz="1800" kern="0" dirty="0" smtClean="0"/>
              <a:t>Improve </a:t>
            </a:r>
            <a:r>
              <a:rPr lang="en-US" sz="1800" kern="0" dirty="0"/>
              <a:t>use of </a:t>
            </a:r>
            <a:r>
              <a:rPr lang="en-US" sz="1800" kern="0" dirty="0" smtClean="0"/>
              <a:t>satellite datasets focusing on hi-res AMVs and microwave</a:t>
            </a:r>
          </a:p>
          <a:p>
            <a:r>
              <a:rPr lang="en-US" sz="1800" dirty="0" smtClean="0"/>
              <a:t>Real-time </a:t>
            </a:r>
            <a:r>
              <a:rPr lang="en-US" sz="1800" dirty="0"/>
              <a:t>demo of three-way coupled HWRF-POM/HYCOM-WAVEWATCH-III modeling </a:t>
            </a:r>
            <a:r>
              <a:rPr lang="en-US" sz="1800" dirty="0" smtClean="0"/>
              <a:t>system</a:t>
            </a:r>
          </a:p>
          <a:p>
            <a:r>
              <a:rPr lang="en-US" altLang="zh-CN" sz="1800" dirty="0" smtClean="0"/>
              <a:t>Continued Basin-scale HWRF development - couple to ocean and advance DA system</a:t>
            </a:r>
            <a:endParaRPr lang="en-US" sz="1800" kern="0" dirty="0" smtClean="0"/>
          </a:p>
          <a:p>
            <a:pPr marL="457200" lvl="1" indent="0">
              <a:buFontTx/>
              <a:buNone/>
            </a:pPr>
            <a:endParaRPr lang="en-US" sz="800" kern="0" dirty="0" smtClean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en-US" sz="2000" kern="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kern="0" dirty="0" smtClean="0"/>
              <a:t>HFIP Priorities </a:t>
            </a:r>
            <a:br>
              <a:rPr lang="en-US" sz="3200" b="1" kern="0" dirty="0" smtClean="0"/>
            </a:br>
            <a:r>
              <a:rPr lang="en-US" sz="3200" b="1" kern="0" dirty="0" smtClean="0">
                <a:solidFill>
                  <a:schemeClr val="tx1"/>
                </a:solidFill>
              </a:rPr>
              <a:t>Near-Term</a:t>
            </a:r>
          </a:p>
        </p:txBody>
      </p:sp>
    </p:spTree>
    <p:extLst>
      <p:ext uri="{BB962C8B-B14F-4D97-AF65-F5344CB8AC3E}">
        <p14:creationId xmlns:p14="http://schemas.microsoft.com/office/powerpoint/2010/main" val="320651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4DC3B7-7504-4A91-9D66-CFE854420D9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89808" y="1524001"/>
            <a:ext cx="8325592" cy="4191000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/>
              <a:t>Maintain Community Involvement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/>
              <a:t>Operational Partnership for Multi-Model Ensembles in all Basins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/>
              <a:t>Expand International Participation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/>
              <a:t>Focus on Improvements of model </a:t>
            </a:r>
            <a:r>
              <a:rPr lang="en-US" sz="1800" dirty="0"/>
              <a:t>physics (scale aware), vortex initialization and data </a:t>
            </a:r>
            <a:r>
              <a:rPr lang="en-US" sz="1800" dirty="0" smtClean="0"/>
              <a:t>assimilation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Evolution of Hurricane Forecast System will include</a:t>
            </a: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global-to-local scale predictions with emphasis on multi-scale interactions</a:t>
            </a: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Improved forecasts for land falling storms and downstream applications</a:t>
            </a: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Precipitation after land fall</a:t>
            </a: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Development of Nesting Technology for Global Models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800" dirty="0" smtClean="0"/>
              <a:t>Continued focus </a:t>
            </a:r>
            <a:r>
              <a:rPr lang="en-US" sz="1800" dirty="0"/>
              <a:t>on high-resolution ensembles, advanced air-sea-wave-land-hydrology coupled systems </a:t>
            </a:r>
            <a:endParaRPr lang="en-US" sz="1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/>
              <a:t>Improved </a:t>
            </a:r>
            <a:r>
              <a:rPr lang="en-US" sz="1800" dirty="0"/>
              <a:t>products to the forecasters</a:t>
            </a:r>
          </a:p>
          <a:p>
            <a:pPr marL="0" indent="0" algn="ctr">
              <a:spcBef>
                <a:spcPct val="50000"/>
              </a:spcBef>
              <a:buNone/>
            </a:pPr>
            <a:endParaRPr lang="en-US" sz="1800" dirty="0"/>
          </a:p>
          <a:p>
            <a:pPr lvl="1" eaLnBrk="1" hangingPunct="1">
              <a:lnSpc>
                <a:spcPct val="90000"/>
              </a:lnSpc>
              <a:spcBef>
                <a:spcPts val="1800"/>
              </a:spcBef>
              <a:defRPr/>
            </a:pPr>
            <a:endParaRPr lang="en-US" altLang="ja-JP" sz="2000" kern="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kern="0" dirty="0" smtClean="0"/>
              <a:t>Challenges!</a:t>
            </a:r>
          </a:p>
          <a:p>
            <a:pPr eaLnBrk="1" hangingPunct="1"/>
            <a:r>
              <a:rPr lang="en-US" sz="3200" b="1" kern="0" dirty="0" smtClean="0">
                <a:solidFill>
                  <a:schemeClr val="bg1">
                    <a:lumMod val="50000"/>
                  </a:schemeClr>
                </a:solidFill>
              </a:rPr>
              <a:t>FY15 Budget Reduction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90855" y="6324600"/>
            <a:ext cx="6962291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We Will </a:t>
            </a:r>
            <a:r>
              <a:rPr lang="en-US" b="1" dirty="0">
                <a:solidFill>
                  <a:srgbClr val="FF0000"/>
                </a:solidFill>
              </a:rPr>
              <a:t>Achieve Long Term Goals – just will </a:t>
            </a:r>
            <a:r>
              <a:rPr lang="en-US" b="1" dirty="0" smtClean="0">
                <a:solidFill>
                  <a:srgbClr val="FF0000"/>
                </a:solidFill>
              </a:rPr>
              <a:t>take little longer!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05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465888"/>
            <a:ext cx="457200" cy="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59BD726D-F1D7-4483-8096-88B4A398640F}" type="slidenum">
              <a:rPr lang="en-US" sz="1400" smtClean="0">
                <a:solidFill>
                  <a:srgbClr val="000000"/>
                </a:solidFill>
                <a:ea typeface="ＭＳ Ｐゴシック" pitchFamily="34" charset="-128"/>
              </a:rPr>
              <a:pPr algn="ctr" eaLnBrk="1" hangingPunct="1"/>
              <a:t>2</a:t>
            </a:fld>
            <a:endParaRPr lang="en-US" sz="1400" dirty="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algn="ctr"/>
            <a:r>
              <a:rPr lang="en-US" sz="3200" b="1" dirty="0" smtClean="0"/>
              <a:t>HFIP Motivation</a:t>
            </a:r>
            <a:br>
              <a:rPr lang="en-US" sz="3200" b="1" dirty="0" smtClean="0"/>
            </a:br>
            <a:r>
              <a:rPr lang="en-US" sz="3200" b="1" dirty="0" smtClean="0"/>
              <a:t>Decrease Evacuations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5410200" y="2438400"/>
            <a:ext cx="3290654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Increase </a:t>
            </a:r>
            <a:r>
              <a:rPr lang="en-US" sz="2000" dirty="0"/>
              <a:t>forecast </a:t>
            </a:r>
            <a:r>
              <a:rPr lang="en-US" sz="2000" dirty="0" smtClean="0"/>
              <a:t>accuracy, </a:t>
            </a:r>
          </a:p>
          <a:p>
            <a:pPr marL="1257300" lvl="2" indent="-342900">
              <a:lnSpc>
                <a:spcPct val="85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especially </a:t>
            </a:r>
            <a:r>
              <a:rPr lang="en-US" sz="2000" dirty="0"/>
              <a:t>at longer lead </a:t>
            </a:r>
            <a:r>
              <a:rPr lang="en-US" sz="2000" dirty="0" smtClean="0"/>
              <a:t>times</a:t>
            </a:r>
          </a:p>
          <a:p>
            <a:pPr marL="1257300" lvl="2" indent="-342900">
              <a:lnSpc>
                <a:spcPct val="85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especially </a:t>
            </a:r>
            <a:r>
              <a:rPr lang="en-US" sz="2000" dirty="0"/>
              <a:t>during periods of rapid intensity changes; </a:t>
            </a:r>
            <a:endParaRPr lang="en-US" sz="2000" dirty="0" smtClean="0"/>
          </a:p>
          <a:p>
            <a:pPr marL="800100" lvl="1" indent="-342900">
              <a:lnSpc>
                <a:spcPct val="85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Raise </a:t>
            </a:r>
            <a:r>
              <a:rPr lang="en-US" sz="2000" dirty="0"/>
              <a:t>confidence levels for all forecast periods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4" t="8098" r="29433" b="1268"/>
          <a:stretch/>
        </p:blipFill>
        <p:spPr bwMode="auto">
          <a:xfrm>
            <a:off x="1360965" y="1783592"/>
            <a:ext cx="3847481" cy="4802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48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4DC3B7-7504-4A91-9D66-CFE854420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75642"/>
            <a:ext cx="7772400" cy="530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kern="0" dirty="0" smtClean="0"/>
              <a:t>Potential Advisory Product</a:t>
            </a:r>
          </a:p>
        </p:txBody>
      </p:sp>
    </p:spTree>
    <p:extLst>
      <p:ext uri="{BB962C8B-B14F-4D97-AF65-F5344CB8AC3E}">
        <p14:creationId xmlns:p14="http://schemas.microsoft.com/office/powerpoint/2010/main" val="3224303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4DC3B7-7504-4A91-9D66-CFE854420D9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1582074"/>
            <a:ext cx="9144000" cy="4132925"/>
            <a:chOff x="433533" y="1126912"/>
            <a:chExt cx="8150399" cy="4899560"/>
          </a:xfrm>
        </p:grpSpPr>
        <p:pic>
          <p:nvPicPr>
            <p:cNvPr id="4" name="Picture 3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27"/>
            <a:stretch/>
          </p:blipFill>
          <p:spPr bwMode="auto">
            <a:xfrm>
              <a:off x="433533" y="1126912"/>
              <a:ext cx="4170579" cy="4899558"/>
            </a:xfrm>
            <a:prstGeom prst="rect">
              <a:avLst/>
            </a:prstGeom>
            <a:noFill/>
          </p:spPr>
        </p:pic>
        <p:sp>
          <p:nvSpPr>
            <p:cNvPr id="5" name="Oval 4"/>
            <p:cNvSpPr/>
            <p:nvPr/>
          </p:nvSpPr>
          <p:spPr>
            <a:xfrm rot="20086939">
              <a:off x="708878" y="4358711"/>
              <a:ext cx="1545411" cy="778788"/>
            </a:xfrm>
            <a:prstGeom prst="ellipse">
              <a:avLst/>
            </a:prstGeom>
            <a:noFill/>
            <a:ln w="28575">
              <a:solidFill>
                <a:srgbClr val="9900C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9717" tIns="54858" rIns="109717" bIns="54858" rtlCol="0" anchor="ctr"/>
            <a:lstStyle/>
            <a:p>
              <a:pPr algn="ctr"/>
              <a:endParaRPr lang="en-US" sz="2160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 flipV="1">
              <a:off x="1969641" y="4686302"/>
              <a:ext cx="750701" cy="1266826"/>
            </a:xfrm>
            <a:prstGeom prst="straightConnector1">
              <a:avLst/>
            </a:prstGeom>
            <a:ln>
              <a:solidFill>
                <a:srgbClr val="9900C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4112" y="1193373"/>
              <a:ext cx="3979820" cy="48330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Oval 7"/>
            <p:cNvSpPr/>
            <p:nvPr/>
          </p:nvSpPr>
          <p:spPr>
            <a:xfrm rot="17856680">
              <a:off x="4309541" y="3496717"/>
              <a:ext cx="2523820" cy="530183"/>
            </a:xfrm>
            <a:prstGeom prst="ellipse">
              <a:avLst/>
            </a:prstGeom>
            <a:noFill/>
            <a:ln w="28575">
              <a:solidFill>
                <a:srgbClr val="9900C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9717" tIns="54858" rIns="109717" bIns="54858" rtlCol="0" anchor="ctr"/>
            <a:lstStyle/>
            <a:p>
              <a:pPr algn="ctr"/>
              <a:endParaRPr lang="en-US" sz="2160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4881105" y="4929191"/>
              <a:ext cx="297416" cy="1097281"/>
            </a:xfrm>
            <a:prstGeom prst="straightConnector1">
              <a:avLst/>
            </a:prstGeom>
            <a:ln>
              <a:solidFill>
                <a:srgbClr val="9900C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457203" y="5750625"/>
            <a:ext cx="8305797" cy="627852"/>
          </a:xfrm>
          <a:prstGeom prst="rect">
            <a:avLst/>
          </a:prstGeom>
          <a:noFill/>
        </p:spPr>
        <p:txBody>
          <a:bodyPr wrap="square" lIns="109717" tIns="54858" rIns="109717" bIns="54858" rtlCol="0">
            <a:spAutoFit/>
          </a:bodyPr>
          <a:lstStyle/>
          <a:p>
            <a:pPr algn="ctr"/>
            <a:r>
              <a:rPr lang="en-US" sz="168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 area for improvements: Much to do with getting more accurate initial vortex structure and environment (where observations and DA are critical)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" y="152400"/>
            <a:ext cx="7597014" cy="1218783"/>
          </a:xfrm>
          <a:prstGeom prst="rect">
            <a:avLst/>
          </a:prstGeom>
          <a:noFill/>
        </p:spPr>
        <p:txBody>
          <a:bodyPr wrap="square" lIns="109717" tIns="54858" rIns="109717" bIns="54858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j-ea"/>
                <a:cs typeface="+mj-cs"/>
              </a:rPr>
              <a:t>High Priority: Address Rapid Short-term Intensity Error Growth </a:t>
            </a:r>
          </a:p>
        </p:txBody>
      </p:sp>
    </p:spTree>
    <p:extLst>
      <p:ext uri="{BB962C8B-B14F-4D97-AF65-F5344CB8AC3E}">
        <p14:creationId xmlns:p14="http://schemas.microsoft.com/office/powerpoint/2010/main" val="395428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4DC3B7-7504-4A91-9D66-CFE854420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7803" y="304800"/>
            <a:ext cx="6699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Wind Speed Probability Product</a:t>
            </a:r>
            <a:endParaRPr lang="en-US" sz="3600" dirty="0"/>
          </a:p>
        </p:txBody>
      </p:sp>
      <p:grpSp>
        <p:nvGrpSpPr>
          <p:cNvPr id="6" name="Group 5"/>
          <p:cNvGrpSpPr/>
          <p:nvPr/>
        </p:nvGrpSpPr>
        <p:grpSpPr>
          <a:xfrm>
            <a:off x="457200" y="1686695"/>
            <a:ext cx="8382000" cy="4866505"/>
            <a:chOff x="0" y="0"/>
            <a:chExt cx="5953125" cy="3305175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0"/>
              <a:ext cx="5953125" cy="3305175"/>
              <a:chOff x="0" y="0"/>
              <a:chExt cx="5953125" cy="3305175"/>
            </a:xfrm>
          </p:grpSpPr>
          <p:pic>
            <p:nvPicPr>
              <p:cNvPr id="10" name="Picture 9" descr="http://images.spaceref.com/news/2013/global_storms_945.jp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2544"/>
              <a:stretch/>
            </p:blipFill>
            <p:spPr bwMode="auto">
              <a:xfrm>
                <a:off x="0" y="0"/>
                <a:ext cx="5943600" cy="330517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1" name="Picture 10" descr="ftp://ftp.cdc.noaa.gov/Datasets.other/climo/hurricane/2013/ens/2013091112/tcprob_2013091112_ATL34.0kt_gfsenkf_f168.gif"/>
              <p:cNvPicPr>
                <a:picLocks noChangeAspect="1"/>
              </p:cNvPicPr>
              <p:nvPr/>
            </p:nvPicPr>
            <p:blipFill rotWithShape="1">
              <a:blip r:embed="rId4"/>
              <a:srcRect l="12031" t="12704" r="9690" b="33347"/>
              <a:stretch/>
            </p:blipFill>
            <p:spPr bwMode="auto">
              <a:xfrm>
                <a:off x="3162300" y="1771650"/>
                <a:ext cx="2790825" cy="153352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4942957" y="47625"/>
              <a:ext cx="923958" cy="3143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F2F2F2"/>
                  </a:solidFill>
                  <a:effectLst/>
                  <a:latin typeface="Arial Black"/>
                  <a:ea typeface="Times New Roman"/>
                </a:rPr>
                <a:t>20130914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580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524000"/>
            <a:ext cx="8534400" cy="5257800"/>
          </a:xfrm>
        </p:spPr>
        <p:txBody>
          <a:bodyPr/>
          <a:lstStyle/>
          <a:p>
            <a:pPr lvl="1" algn="l">
              <a:lnSpc>
                <a:spcPct val="90000"/>
              </a:lnSpc>
              <a:defRPr/>
            </a:pPr>
            <a:endParaRPr lang="en-US" sz="8800" dirty="0" smtClean="0">
              <a:ea typeface="ＭＳ Ｐゴシック" pitchFamily="34" charset="-128"/>
            </a:endParaRPr>
          </a:p>
          <a:p>
            <a:pPr lvl="1" algn="l">
              <a:lnSpc>
                <a:spcPct val="90000"/>
              </a:lnSpc>
              <a:defRPr/>
            </a:pPr>
            <a:r>
              <a:rPr lang="en-US" sz="8800" dirty="0" smtClean="0">
                <a:ea typeface="ＭＳ Ｐゴシック" pitchFamily="34" charset="-128"/>
              </a:rPr>
              <a:t>… Questions?</a:t>
            </a:r>
          </a:p>
          <a:p>
            <a:pPr marL="914400" lvl="1" indent="-457200" algn="l">
              <a:lnSpc>
                <a:spcPct val="90000"/>
              </a:lnSpc>
              <a:buFontTx/>
              <a:buChar char="–"/>
              <a:defRPr/>
            </a:pPr>
            <a:endParaRPr lang="en-US" sz="24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328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reeform 157"/>
          <p:cNvSpPr>
            <a:spLocks/>
          </p:cNvSpPr>
          <p:nvPr/>
        </p:nvSpPr>
        <p:spPr bwMode="auto">
          <a:xfrm>
            <a:off x="485775" y="895350"/>
            <a:ext cx="4287838" cy="5854700"/>
          </a:xfrm>
          <a:custGeom>
            <a:avLst/>
            <a:gdLst>
              <a:gd name="T0" fmla="*/ 2147483647 w 10000"/>
              <a:gd name="T1" fmla="*/ 2147483647 h 9991"/>
              <a:gd name="T2" fmla="*/ 2147483647 w 10000"/>
              <a:gd name="T3" fmla="*/ 2147483647 h 9991"/>
              <a:gd name="T4" fmla="*/ 2147483647 w 10000"/>
              <a:gd name="T5" fmla="*/ 2147483647 h 9991"/>
              <a:gd name="T6" fmla="*/ 2147483647 w 10000"/>
              <a:gd name="T7" fmla="*/ 2147483647 h 9991"/>
              <a:gd name="T8" fmla="*/ 2147483647 w 10000"/>
              <a:gd name="T9" fmla="*/ 2147483647 h 9991"/>
              <a:gd name="T10" fmla="*/ 2147483647 w 10000"/>
              <a:gd name="T11" fmla="*/ 2147483647 h 9991"/>
              <a:gd name="T12" fmla="*/ 2147483647 w 10000"/>
              <a:gd name="T13" fmla="*/ 2147483647 h 9991"/>
              <a:gd name="T14" fmla="*/ 2147483647 w 10000"/>
              <a:gd name="T15" fmla="*/ 2147483647 h 9991"/>
              <a:gd name="T16" fmla="*/ 2147483647 w 10000"/>
              <a:gd name="T17" fmla="*/ 2147483647 h 999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000" h="9991">
                <a:moveTo>
                  <a:pt x="993" y="802"/>
                </a:moveTo>
                <a:cubicBezTo>
                  <a:pt x="-297" y="2243"/>
                  <a:pt x="-363" y="7651"/>
                  <a:pt x="993" y="9123"/>
                </a:cubicBezTo>
                <a:cubicBezTo>
                  <a:pt x="2349" y="10596"/>
                  <a:pt x="7752" y="9783"/>
                  <a:pt x="9132" y="9634"/>
                </a:cubicBezTo>
                <a:cubicBezTo>
                  <a:pt x="10511" y="9484"/>
                  <a:pt x="10007" y="8551"/>
                  <a:pt x="9273" y="8229"/>
                </a:cubicBezTo>
                <a:cubicBezTo>
                  <a:pt x="8539" y="7906"/>
                  <a:pt x="5555" y="8652"/>
                  <a:pt x="4724" y="7694"/>
                </a:cubicBezTo>
                <a:cubicBezTo>
                  <a:pt x="3894" y="6737"/>
                  <a:pt x="3540" y="3431"/>
                  <a:pt x="4291" y="2487"/>
                </a:cubicBezTo>
                <a:cubicBezTo>
                  <a:pt x="5042" y="1543"/>
                  <a:pt x="8550" y="2376"/>
                  <a:pt x="9231" y="2028"/>
                </a:cubicBezTo>
                <a:cubicBezTo>
                  <a:pt x="9913" y="1683"/>
                  <a:pt x="10114" y="673"/>
                  <a:pt x="8741" y="469"/>
                </a:cubicBezTo>
                <a:cubicBezTo>
                  <a:pt x="7368" y="265"/>
                  <a:pt x="2283" y="-642"/>
                  <a:pt x="993" y="802"/>
                </a:cubicBezTo>
                <a:close/>
              </a:path>
            </a:pathLst>
          </a:custGeom>
          <a:pattFill prst="pct60">
            <a:fgClr>
              <a:schemeClr val="accent1"/>
            </a:fgClr>
            <a:bgClr>
              <a:schemeClr val="bg1"/>
            </a:bgClr>
          </a:patt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35" name="Freeform 110"/>
          <p:cNvSpPr>
            <a:spLocks/>
          </p:cNvSpPr>
          <p:nvPr/>
        </p:nvSpPr>
        <p:spPr bwMode="auto">
          <a:xfrm>
            <a:off x="5495925" y="1035050"/>
            <a:ext cx="3546475" cy="3313113"/>
          </a:xfrm>
          <a:custGeom>
            <a:avLst/>
            <a:gdLst>
              <a:gd name="T0" fmla="*/ 2147483647 w 9963"/>
              <a:gd name="T1" fmla="*/ 2147483647 h 10466"/>
              <a:gd name="T2" fmla="*/ 2147483647 w 9963"/>
              <a:gd name="T3" fmla="*/ 2147483647 h 10466"/>
              <a:gd name="T4" fmla="*/ 2147483647 w 9963"/>
              <a:gd name="T5" fmla="*/ 2147483647 h 10466"/>
              <a:gd name="T6" fmla="*/ 2147483647 w 9963"/>
              <a:gd name="T7" fmla="*/ 2147483647 h 10466"/>
              <a:gd name="T8" fmla="*/ 2147483647 w 9963"/>
              <a:gd name="T9" fmla="*/ 2147483647 h 104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963" h="10466">
                <a:moveTo>
                  <a:pt x="841" y="851"/>
                </a:moveTo>
                <a:cubicBezTo>
                  <a:pt x="-457" y="2261"/>
                  <a:pt x="-179" y="8377"/>
                  <a:pt x="1175" y="9744"/>
                </a:cubicBezTo>
                <a:cubicBezTo>
                  <a:pt x="2529" y="11111"/>
                  <a:pt x="7653" y="10345"/>
                  <a:pt x="8964" y="9051"/>
                </a:cubicBezTo>
                <a:cubicBezTo>
                  <a:pt x="10275" y="7757"/>
                  <a:pt x="10318" y="2652"/>
                  <a:pt x="8964" y="1285"/>
                </a:cubicBezTo>
                <a:cubicBezTo>
                  <a:pt x="7610" y="-81"/>
                  <a:pt x="2139" y="-559"/>
                  <a:pt x="841" y="851"/>
                </a:cubicBezTo>
                <a:close/>
              </a:path>
            </a:pathLst>
          </a:custGeom>
          <a:pattFill prst="pct60">
            <a:fgClr>
              <a:srgbClr val="FFFF99"/>
            </a:fgClr>
            <a:bgClr>
              <a:schemeClr val="bg1"/>
            </a:bgClr>
          </a:patt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36" name="Line 71"/>
          <p:cNvSpPr>
            <a:spLocks noChangeShapeType="1"/>
          </p:cNvSpPr>
          <p:nvPr/>
        </p:nvSpPr>
        <p:spPr bwMode="auto">
          <a:xfrm>
            <a:off x="3767138" y="3275013"/>
            <a:ext cx="881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37" name="Freeform 163"/>
          <p:cNvSpPr>
            <a:spLocks/>
          </p:cNvSpPr>
          <p:nvPr/>
        </p:nvSpPr>
        <p:spPr bwMode="auto">
          <a:xfrm>
            <a:off x="2292350" y="2224088"/>
            <a:ext cx="4159250" cy="3355975"/>
          </a:xfrm>
          <a:custGeom>
            <a:avLst/>
            <a:gdLst>
              <a:gd name="T0" fmla="*/ 2147483647 w 9986"/>
              <a:gd name="T1" fmla="*/ 2147483647 h 10074"/>
              <a:gd name="T2" fmla="*/ 2147483647 w 9986"/>
              <a:gd name="T3" fmla="*/ 2147483647 h 10074"/>
              <a:gd name="T4" fmla="*/ 2147483647 w 9986"/>
              <a:gd name="T5" fmla="*/ 2147483647 h 10074"/>
              <a:gd name="T6" fmla="*/ 2147483647 w 9986"/>
              <a:gd name="T7" fmla="*/ 2147483647 h 10074"/>
              <a:gd name="T8" fmla="*/ 2147483647 w 9986"/>
              <a:gd name="T9" fmla="*/ 2147483647 h 10074"/>
              <a:gd name="T10" fmla="*/ 2147483647 w 9986"/>
              <a:gd name="T11" fmla="*/ 2147483647 h 10074"/>
              <a:gd name="T12" fmla="*/ 2147483647 w 9986"/>
              <a:gd name="T13" fmla="*/ 2147483647 h 10074"/>
              <a:gd name="T14" fmla="*/ 2147483647 w 9986"/>
              <a:gd name="T15" fmla="*/ 2147483647 h 1007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986" h="10074">
                <a:moveTo>
                  <a:pt x="562" y="617"/>
                </a:moveTo>
                <a:cubicBezTo>
                  <a:pt x="-512" y="1539"/>
                  <a:pt x="241" y="4817"/>
                  <a:pt x="493" y="6313"/>
                </a:cubicBezTo>
                <a:cubicBezTo>
                  <a:pt x="747" y="7810"/>
                  <a:pt x="572" y="9015"/>
                  <a:pt x="2075" y="9597"/>
                </a:cubicBezTo>
                <a:cubicBezTo>
                  <a:pt x="3578" y="10179"/>
                  <a:pt x="8348" y="10205"/>
                  <a:pt x="9510" y="9807"/>
                </a:cubicBezTo>
                <a:cubicBezTo>
                  <a:pt x="10673" y="9410"/>
                  <a:pt x="9383" y="7815"/>
                  <a:pt x="9050" y="7214"/>
                </a:cubicBezTo>
                <a:cubicBezTo>
                  <a:pt x="8717" y="6613"/>
                  <a:pt x="7930" y="7197"/>
                  <a:pt x="7514" y="6203"/>
                </a:cubicBezTo>
                <a:cubicBezTo>
                  <a:pt x="7099" y="5209"/>
                  <a:pt x="8100" y="1712"/>
                  <a:pt x="6939" y="782"/>
                </a:cubicBezTo>
                <a:cubicBezTo>
                  <a:pt x="5781" y="-148"/>
                  <a:pt x="1636" y="-305"/>
                  <a:pt x="562" y="617"/>
                </a:cubicBezTo>
                <a:close/>
              </a:path>
            </a:pathLst>
          </a:custGeom>
          <a:pattFill prst="pct60">
            <a:fgClr>
              <a:srgbClr val="99FF66"/>
            </a:fgClr>
            <a:bgClr>
              <a:schemeClr val="bg1"/>
            </a:bgClr>
          </a:patt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38" name="Text Box 14"/>
          <p:cNvSpPr txBox="1">
            <a:spLocks noChangeArrowheads="1"/>
          </p:cNvSpPr>
          <p:nvPr/>
        </p:nvSpPr>
        <p:spPr bwMode="auto">
          <a:xfrm>
            <a:off x="2895600" y="4271963"/>
            <a:ext cx="2247900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/>
              <a:t>DTC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Code Management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Testing and Evaluation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Facilitate Academic Community Involvement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Facilitate International Collaboration </a:t>
            </a:r>
          </a:p>
        </p:txBody>
      </p:sp>
      <p:sp>
        <p:nvSpPr>
          <p:cNvPr id="18439" name="Text Box 50"/>
          <p:cNvSpPr txBox="1">
            <a:spLocks noChangeArrowheads="1"/>
          </p:cNvSpPr>
          <p:nvPr/>
        </p:nvSpPr>
        <p:spPr bwMode="auto">
          <a:xfrm>
            <a:off x="2422525" y="5811838"/>
            <a:ext cx="205740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/>
              <a:t>Academic Community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Research/Development</a:t>
            </a:r>
          </a:p>
        </p:txBody>
      </p:sp>
      <p:sp>
        <p:nvSpPr>
          <p:cNvPr id="18440" name="Text Box 4"/>
          <p:cNvSpPr txBox="1">
            <a:spLocks noChangeArrowheads="1"/>
          </p:cNvSpPr>
          <p:nvPr/>
        </p:nvSpPr>
        <p:spPr bwMode="auto">
          <a:xfrm>
            <a:off x="2438400" y="2536825"/>
            <a:ext cx="1676400" cy="1477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225425" indent="-111125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/>
              <a:t>HWRF Code Repository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000"/>
              <a:t>Dynamic cores 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000"/>
              <a:t>Physics Packages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000"/>
              <a:t>Initialization Schemes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000"/>
              <a:t>Data Assimilation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000"/>
              <a:t>Single &amp; Multi- Model Ensembles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000"/>
              <a:t>Grids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000"/>
              <a:t>Post Processing</a:t>
            </a:r>
          </a:p>
        </p:txBody>
      </p:sp>
      <p:sp>
        <p:nvSpPr>
          <p:cNvPr id="18441" name="Text Box 5"/>
          <p:cNvSpPr txBox="1">
            <a:spLocks noChangeArrowheads="1"/>
          </p:cNvSpPr>
          <p:nvPr/>
        </p:nvSpPr>
        <p:spPr bwMode="auto">
          <a:xfrm>
            <a:off x="4479925" y="2674938"/>
            <a:ext cx="838200" cy="1260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0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/>
              <a:t>Versions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0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/>
              <a:t>  of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0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/>
              <a:t>Ops Code</a:t>
            </a:r>
            <a:endParaRPr lang="en-US" altLang="en-US" sz="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sp>
        <p:nvSpPr>
          <p:cNvPr id="18442" name="Text Box 58"/>
          <p:cNvSpPr txBox="1">
            <a:spLocks noChangeArrowheads="1"/>
          </p:cNvSpPr>
          <p:nvPr/>
        </p:nvSpPr>
        <p:spPr bwMode="auto">
          <a:xfrm>
            <a:off x="615950" y="2397125"/>
            <a:ext cx="1066800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225425" indent="-104775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/>
              <a:t>MMM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 Development 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000"/>
              <a:t>Init/DA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000"/>
              <a:t>Physics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000"/>
              <a:t>Dynamics</a:t>
            </a:r>
          </a:p>
        </p:txBody>
      </p:sp>
      <p:sp>
        <p:nvSpPr>
          <p:cNvPr id="18443" name="Text Box 59"/>
          <p:cNvSpPr txBox="1">
            <a:spLocks noChangeArrowheads="1"/>
          </p:cNvSpPr>
          <p:nvPr/>
        </p:nvSpPr>
        <p:spPr bwMode="auto">
          <a:xfrm>
            <a:off x="539750" y="3725863"/>
            <a:ext cx="1143000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225425" indent="-111125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/>
              <a:t>NRL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 Development 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000"/>
              <a:t>Init/DA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000"/>
              <a:t>Physics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000"/>
              <a:t>Dynamics</a:t>
            </a:r>
          </a:p>
        </p:txBody>
      </p:sp>
      <p:sp>
        <p:nvSpPr>
          <p:cNvPr id="18444" name="Text Box 60"/>
          <p:cNvSpPr txBox="1">
            <a:spLocks noChangeArrowheads="1"/>
          </p:cNvSpPr>
          <p:nvPr/>
        </p:nvSpPr>
        <p:spPr bwMode="auto">
          <a:xfrm>
            <a:off x="1184275" y="1168400"/>
            <a:ext cx="1066800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225425" indent="-104775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/>
              <a:t>AOML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 Development 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000"/>
              <a:t>Init/DA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000"/>
              <a:t>Physics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000"/>
              <a:t>Dynamics</a:t>
            </a:r>
          </a:p>
        </p:txBody>
      </p:sp>
      <p:sp>
        <p:nvSpPr>
          <p:cNvPr id="18445" name="Text Box 63"/>
          <p:cNvSpPr txBox="1">
            <a:spLocks noChangeArrowheads="1"/>
          </p:cNvSpPr>
          <p:nvPr/>
        </p:nvSpPr>
        <p:spPr bwMode="auto">
          <a:xfrm>
            <a:off x="2790825" y="1177925"/>
            <a:ext cx="1371600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225425" indent="-104775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/>
              <a:t>GFDL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 Development 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000"/>
              <a:t>Physics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000"/>
              <a:t>Initialization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000"/>
              <a:t>Ocean Coupling</a:t>
            </a:r>
          </a:p>
        </p:txBody>
      </p:sp>
      <p:sp>
        <p:nvSpPr>
          <p:cNvPr id="18446" name="Line 66"/>
          <p:cNvSpPr>
            <a:spLocks noChangeShapeType="1"/>
          </p:cNvSpPr>
          <p:nvPr/>
        </p:nvSpPr>
        <p:spPr bwMode="auto">
          <a:xfrm>
            <a:off x="1717675" y="2041525"/>
            <a:ext cx="720725" cy="701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47" name="Line 67"/>
          <p:cNvSpPr>
            <a:spLocks noChangeShapeType="1"/>
          </p:cNvSpPr>
          <p:nvPr/>
        </p:nvSpPr>
        <p:spPr bwMode="auto">
          <a:xfrm>
            <a:off x="1682750" y="3048000"/>
            <a:ext cx="755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48" name="Line 68"/>
          <p:cNvSpPr>
            <a:spLocks noChangeShapeType="1"/>
          </p:cNvSpPr>
          <p:nvPr/>
        </p:nvSpPr>
        <p:spPr bwMode="auto">
          <a:xfrm flipV="1">
            <a:off x="1682750" y="3668713"/>
            <a:ext cx="755650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49" name="Line 69"/>
          <p:cNvSpPr>
            <a:spLocks noChangeShapeType="1"/>
          </p:cNvSpPr>
          <p:nvPr/>
        </p:nvSpPr>
        <p:spPr bwMode="auto">
          <a:xfrm>
            <a:off x="3449638" y="2032000"/>
            <a:ext cx="1587" cy="512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50" name="Line 71"/>
          <p:cNvSpPr>
            <a:spLocks noChangeShapeType="1"/>
          </p:cNvSpPr>
          <p:nvPr/>
        </p:nvSpPr>
        <p:spPr bwMode="auto">
          <a:xfrm>
            <a:off x="3276600" y="4014788"/>
            <a:ext cx="0" cy="255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51" name="Line 72"/>
          <p:cNvSpPr>
            <a:spLocks noChangeShapeType="1"/>
          </p:cNvSpPr>
          <p:nvPr/>
        </p:nvSpPr>
        <p:spPr bwMode="auto">
          <a:xfrm>
            <a:off x="3886200" y="52784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52" name="Line 74"/>
          <p:cNvSpPr>
            <a:spLocks noChangeShapeType="1"/>
          </p:cNvSpPr>
          <p:nvPr/>
        </p:nvSpPr>
        <p:spPr bwMode="auto">
          <a:xfrm flipV="1">
            <a:off x="5318125" y="3505200"/>
            <a:ext cx="6000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53" name="Line 76"/>
          <p:cNvSpPr>
            <a:spLocks noChangeShapeType="1"/>
          </p:cNvSpPr>
          <p:nvPr/>
        </p:nvSpPr>
        <p:spPr bwMode="auto">
          <a:xfrm>
            <a:off x="7061200" y="3505200"/>
            <a:ext cx="40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54" name="Text Box 84"/>
          <p:cNvSpPr txBox="1">
            <a:spLocks noChangeArrowheads="1"/>
          </p:cNvSpPr>
          <p:nvPr/>
        </p:nvSpPr>
        <p:spPr bwMode="auto">
          <a:xfrm>
            <a:off x="3249613" y="2189163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GFDL</a:t>
            </a:r>
          </a:p>
        </p:txBody>
      </p:sp>
      <p:sp>
        <p:nvSpPr>
          <p:cNvPr id="18455" name="Text Box 85"/>
          <p:cNvSpPr txBox="1">
            <a:spLocks noChangeArrowheads="1"/>
          </p:cNvSpPr>
          <p:nvPr/>
        </p:nvSpPr>
        <p:spPr bwMode="auto">
          <a:xfrm>
            <a:off x="1793875" y="2828925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AHW</a:t>
            </a:r>
          </a:p>
        </p:txBody>
      </p:sp>
      <p:sp>
        <p:nvSpPr>
          <p:cNvPr id="18456" name="Text Box 87"/>
          <p:cNvSpPr txBox="1">
            <a:spLocks noChangeArrowheads="1"/>
          </p:cNvSpPr>
          <p:nvPr/>
        </p:nvSpPr>
        <p:spPr bwMode="auto">
          <a:xfrm rot="2505795">
            <a:off x="1682750" y="2189163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HWRF (AOML)</a:t>
            </a:r>
          </a:p>
        </p:txBody>
      </p:sp>
      <p:sp>
        <p:nvSpPr>
          <p:cNvPr id="18457" name="Text Box 88"/>
          <p:cNvSpPr txBox="1">
            <a:spLocks noChangeArrowheads="1"/>
          </p:cNvSpPr>
          <p:nvPr/>
        </p:nvSpPr>
        <p:spPr bwMode="auto">
          <a:xfrm>
            <a:off x="5357813" y="3327400"/>
            <a:ext cx="53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000" b="1"/>
              <a:t>Ops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000" b="1"/>
              <a:t>Code</a:t>
            </a:r>
          </a:p>
        </p:txBody>
      </p:sp>
      <p:sp>
        <p:nvSpPr>
          <p:cNvPr id="18458" name="Text Box 90"/>
          <p:cNvSpPr txBox="1">
            <a:spLocks noChangeArrowheads="1"/>
          </p:cNvSpPr>
          <p:nvPr/>
        </p:nvSpPr>
        <p:spPr bwMode="auto">
          <a:xfrm rot="-1062406">
            <a:off x="1562100" y="3762375"/>
            <a:ext cx="990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COAMPS-TC</a:t>
            </a:r>
          </a:p>
        </p:txBody>
      </p:sp>
      <p:sp>
        <p:nvSpPr>
          <p:cNvPr id="18459" name="Line 92"/>
          <p:cNvSpPr>
            <a:spLocks noChangeShapeType="1"/>
          </p:cNvSpPr>
          <p:nvPr/>
        </p:nvSpPr>
        <p:spPr bwMode="auto">
          <a:xfrm flipV="1">
            <a:off x="5143500" y="3908425"/>
            <a:ext cx="774700" cy="668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60" name="Text Box 96"/>
          <p:cNvSpPr txBox="1">
            <a:spLocks noChangeArrowheads="1"/>
          </p:cNvSpPr>
          <p:nvPr/>
        </p:nvSpPr>
        <p:spPr bwMode="auto">
          <a:xfrm>
            <a:off x="966788" y="6292850"/>
            <a:ext cx="3505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/>
              <a:t>Research / Development</a:t>
            </a:r>
          </a:p>
        </p:txBody>
      </p:sp>
      <p:grpSp>
        <p:nvGrpSpPr>
          <p:cNvPr id="18461" name="Group 167"/>
          <p:cNvGrpSpPr>
            <a:grpSpLocks/>
          </p:cNvGrpSpPr>
          <p:nvPr/>
        </p:nvGrpSpPr>
        <p:grpSpPr bwMode="auto">
          <a:xfrm>
            <a:off x="5727700" y="1179513"/>
            <a:ext cx="3187700" cy="3968750"/>
            <a:chOff x="3515" y="885"/>
            <a:chExt cx="2008" cy="2500"/>
          </a:xfrm>
        </p:grpSpPr>
        <p:sp>
          <p:nvSpPr>
            <p:cNvPr id="18478" name="Text Box 12"/>
            <p:cNvSpPr txBox="1">
              <a:spLocks noChangeArrowheads="1"/>
            </p:cNvSpPr>
            <p:nvPr/>
          </p:nvSpPr>
          <p:spPr bwMode="auto">
            <a:xfrm>
              <a:off x="3515" y="1158"/>
              <a:ext cx="912" cy="4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225425" indent="-111125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/>
                <a:t>NHC/JTWC</a:t>
              </a:r>
            </a:p>
            <a:p>
              <a:pPr lvl="1" eaLnBrk="1" hangingPunct="1">
                <a:spcBef>
                  <a:spcPct val="0"/>
                </a:spcBef>
                <a:buFontTx/>
                <a:buChar char="•"/>
              </a:pPr>
              <a:r>
                <a:rPr lang="en-US" altLang="en-US" sz="1000"/>
                <a:t>Diagnostics</a:t>
              </a:r>
            </a:p>
            <a:p>
              <a:pPr lvl="1" eaLnBrk="1" hangingPunct="1">
                <a:spcBef>
                  <a:spcPct val="0"/>
                </a:spcBef>
                <a:buFontTx/>
                <a:buChar char="•"/>
              </a:pPr>
              <a:r>
                <a:rPr lang="en-US" altLang="en-US" sz="1000"/>
                <a:t>Ops Evaluation</a:t>
              </a:r>
            </a:p>
            <a:p>
              <a:pPr lvl="1" eaLnBrk="1" hangingPunct="1">
                <a:spcBef>
                  <a:spcPct val="0"/>
                </a:spcBef>
                <a:buFontTx/>
                <a:buChar char="•"/>
              </a:pPr>
              <a:r>
                <a:rPr lang="en-US" altLang="en-US" sz="1000"/>
                <a:t>Recommendation</a:t>
              </a:r>
            </a:p>
          </p:txBody>
        </p:sp>
        <p:sp>
          <p:nvSpPr>
            <p:cNvPr id="18479" name="Text Box 51"/>
            <p:cNvSpPr txBox="1">
              <a:spLocks noChangeArrowheads="1"/>
            </p:cNvSpPr>
            <p:nvPr/>
          </p:nvSpPr>
          <p:spPr bwMode="auto">
            <a:xfrm>
              <a:off x="4611" y="2045"/>
              <a:ext cx="720" cy="5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marL="120650" indent="-120650"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/>
                <a:t>NCO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altLang="en-US" sz="1000"/>
                <a:t>Operational Code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altLang="en-US" sz="1000"/>
                <a:t>Operational Runs</a:t>
              </a:r>
            </a:p>
          </p:txBody>
        </p:sp>
        <p:sp>
          <p:nvSpPr>
            <p:cNvPr id="18480" name="Text Box 52"/>
            <p:cNvSpPr txBox="1">
              <a:spLocks noChangeArrowheads="1"/>
            </p:cNvSpPr>
            <p:nvPr/>
          </p:nvSpPr>
          <p:spPr bwMode="auto">
            <a:xfrm>
              <a:off x="4611" y="3033"/>
              <a:ext cx="912" cy="352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/>
                <a:t>Outcome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/>
                <a:t>Reach HFIP Goals on Intensity</a:t>
              </a:r>
            </a:p>
          </p:txBody>
        </p:sp>
        <p:sp>
          <p:nvSpPr>
            <p:cNvPr id="18481" name="Text Box 62"/>
            <p:cNvSpPr txBox="1">
              <a:spLocks noChangeArrowheads="1"/>
            </p:cNvSpPr>
            <p:nvPr/>
          </p:nvSpPr>
          <p:spPr bwMode="auto">
            <a:xfrm>
              <a:off x="3635" y="1982"/>
              <a:ext cx="720" cy="7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225425" indent="-104775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/>
                <a:t>EMC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/>
                <a:t>Testing/ Eval/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/>
                <a:t>Implementation  </a:t>
              </a:r>
            </a:p>
            <a:p>
              <a:pPr lvl="1" eaLnBrk="1" hangingPunct="1">
                <a:spcBef>
                  <a:spcPct val="0"/>
                </a:spcBef>
                <a:buFontTx/>
                <a:buChar char="•"/>
              </a:pPr>
              <a:r>
                <a:rPr lang="en-US" altLang="en-US" sz="1000"/>
                <a:t>Physics</a:t>
              </a:r>
            </a:p>
            <a:p>
              <a:pPr lvl="1" eaLnBrk="1" hangingPunct="1">
                <a:spcBef>
                  <a:spcPct val="0"/>
                </a:spcBef>
                <a:buFontTx/>
                <a:buChar char="•"/>
              </a:pPr>
              <a:r>
                <a:rPr lang="en-US" altLang="en-US" sz="1000"/>
                <a:t>Initialization</a:t>
              </a:r>
            </a:p>
            <a:p>
              <a:pPr lvl="1" eaLnBrk="1" hangingPunct="1">
                <a:spcBef>
                  <a:spcPct val="0"/>
                </a:spcBef>
                <a:buFontTx/>
                <a:buChar char="•"/>
              </a:pPr>
              <a:r>
                <a:rPr lang="en-US" altLang="en-US" sz="1000"/>
                <a:t>Diagnostics</a:t>
              </a:r>
            </a:p>
            <a:p>
              <a:pPr lvl="1" eaLnBrk="1" hangingPunct="1">
                <a:spcBef>
                  <a:spcPct val="0"/>
                </a:spcBef>
                <a:buFontTx/>
                <a:buChar char="•"/>
              </a:pPr>
              <a:r>
                <a:rPr lang="en-US" altLang="en-US" sz="1000"/>
                <a:t>Op Support</a:t>
              </a:r>
            </a:p>
          </p:txBody>
        </p:sp>
        <p:sp>
          <p:nvSpPr>
            <p:cNvPr id="18482" name="Line 75"/>
            <p:cNvSpPr>
              <a:spLocks noChangeShapeType="1"/>
            </p:cNvSpPr>
            <p:nvPr/>
          </p:nvSpPr>
          <p:spPr bwMode="auto">
            <a:xfrm>
              <a:off x="3888" y="159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483" name="Text Box 91"/>
            <p:cNvSpPr txBox="1">
              <a:spLocks noChangeArrowheads="1"/>
            </p:cNvSpPr>
            <p:nvPr/>
          </p:nvSpPr>
          <p:spPr bwMode="auto">
            <a:xfrm>
              <a:off x="4324" y="2231"/>
              <a:ext cx="33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b="1"/>
                <a:t>Ops 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b="1"/>
                <a:t>Code</a:t>
              </a:r>
            </a:p>
          </p:txBody>
        </p:sp>
        <p:sp>
          <p:nvSpPr>
            <p:cNvPr id="18484" name="Text Box 99"/>
            <p:cNvSpPr txBox="1">
              <a:spLocks noChangeArrowheads="1"/>
            </p:cNvSpPr>
            <p:nvPr/>
          </p:nvSpPr>
          <p:spPr bwMode="auto">
            <a:xfrm>
              <a:off x="3716" y="885"/>
              <a:ext cx="13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/>
                <a:t>Implementation</a:t>
              </a:r>
            </a:p>
          </p:txBody>
        </p:sp>
        <p:sp>
          <p:nvSpPr>
            <p:cNvPr id="18485" name="Text Box 62"/>
            <p:cNvSpPr txBox="1">
              <a:spLocks noChangeArrowheads="1"/>
            </p:cNvSpPr>
            <p:nvPr/>
          </p:nvSpPr>
          <p:spPr bwMode="auto">
            <a:xfrm>
              <a:off x="4651" y="1121"/>
              <a:ext cx="720" cy="5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225425" indent="-104775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/>
                <a:t>EMC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/>
                <a:t>HFIP Stream 1.5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/>
                <a:t>Real-time Demo &amp; Stream 1.0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/>
                <a:t> for JTWC</a:t>
              </a:r>
            </a:p>
          </p:txBody>
        </p:sp>
      </p:grpSp>
      <p:sp>
        <p:nvSpPr>
          <p:cNvPr id="18462" name="Text Box 130"/>
          <p:cNvSpPr txBox="1">
            <a:spLocks noChangeArrowheads="1"/>
          </p:cNvSpPr>
          <p:nvPr/>
        </p:nvSpPr>
        <p:spPr bwMode="auto">
          <a:xfrm>
            <a:off x="762000" y="58738"/>
            <a:ext cx="7543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Operational Hurricane Modeling System Development</a:t>
            </a:r>
          </a:p>
        </p:txBody>
      </p:sp>
      <p:sp>
        <p:nvSpPr>
          <p:cNvPr id="18463" name="Line 138"/>
          <p:cNvSpPr>
            <a:spLocks noChangeShapeType="1"/>
          </p:cNvSpPr>
          <p:nvPr/>
        </p:nvSpPr>
        <p:spPr bwMode="auto">
          <a:xfrm>
            <a:off x="7181850" y="2320925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64" name="Line 139"/>
          <p:cNvSpPr>
            <a:spLocks noChangeShapeType="1"/>
          </p:cNvSpPr>
          <p:nvPr/>
        </p:nvSpPr>
        <p:spPr bwMode="auto">
          <a:xfrm flipV="1">
            <a:off x="4114800" y="1828800"/>
            <a:ext cx="1612900" cy="835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65" name="Text Box 140"/>
          <p:cNvSpPr txBox="1">
            <a:spLocks noChangeArrowheads="1"/>
          </p:cNvSpPr>
          <p:nvPr/>
        </p:nvSpPr>
        <p:spPr bwMode="auto">
          <a:xfrm>
            <a:off x="914400" y="4840288"/>
            <a:ext cx="1219200" cy="1320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228600" indent="-1143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/>
              <a:t>EMC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HWRF Model Development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000"/>
              <a:t>Init/DA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000"/>
              <a:t>Physics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000"/>
              <a:t>Dynamics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000"/>
              <a:t>Ocean Coupling</a:t>
            </a:r>
          </a:p>
        </p:txBody>
      </p:sp>
      <p:sp>
        <p:nvSpPr>
          <p:cNvPr id="18466" name="Line 143"/>
          <p:cNvSpPr>
            <a:spLocks noChangeShapeType="1"/>
          </p:cNvSpPr>
          <p:nvPr/>
        </p:nvSpPr>
        <p:spPr bwMode="auto">
          <a:xfrm flipH="1">
            <a:off x="2057400" y="4014788"/>
            <a:ext cx="838200" cy="825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67" name="Text Box 158"/>
          <p:cNvSpPr txBox="1">
            <a:spLocks noChangeArrowheads="1"/>
          </p:cNvSpPr>
          <p:nvPr/>
        </p:nvSpPr>
        <p:spPr bwMode="auto">
          <a:xfrm rot="-2699529">
            <a:off x="2066925" y="4283075"/>
            <a:ext cx="60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HWRF</a:t>
            </a:r>
          </a:p>
        </p:txBody>
      </p:sp>
      <p:sp>
        <p:nvSpPr>
          <p:cNvPr id="18468" name="Text Box 164"/>
          <p:cNvSpPr txBox="1">
            <a:spLocks noChangeArrowheads="1"/>
          </p:cNvSpPr>
          <p:nvPr/>
        </p:nvSpPr>
        <p:spPr bwMode="auto">
          <a:xfrm>
            <a:off x="4838700" y="5037138"/>
            <a:ext cx="14859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/>
              <a:t>Enabling Infrastructure</a:t>
            </a:r>
          </a:p>
        </p:txBody>
      </p:sp>
      <p:sp>
        <p:nvSpPr>
          <p:cNvPr id="18469" name="TextBox 48"/>
          <p:cNvSpPr txBox="1">
            <a:spLocks noChangeArrowheads="1"/>
          </p:cNvSpPr>
          <p:nvPr/>
        </p:nvSpPr>
        <p:spPr bwMode="auto">
          <a:xfrm>
            <a:off x="5029200" y="5819775"/>
            <a:ext cx="1143000" cy="401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/>
              <a:t>International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/>
              <a:t>Partnerships</a:t>
            </a:r>
          </a:p>
        </p:txBody>
      </p:sp>
      <p:cxnSp>
        <p:nvCxnSpPr>
          <p:cNvPr id="18470" name="Straight Arrow Connector 8"/>
          <p:cNvCxnSpPr>
            <a:cxnSpLocks noChangeShapeType="1"/>
          </p:cNvCxnSpPr>
          <p:nvPr/>
        </p:nvCxnSpPr>
        <p:spPr bwMode="auto">
          <a:xfrm>
            <a:off x="4773613" y="5287963"/>
            <a:ext cx="484187" cy="5318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71" name="Straight Arrow Connector 17"/>
          <p:cNvCxnSpPr>
            <a:cxnSpLocks noChangeShapeType="1"/>
          </p:cNvCxnSpPr>
          <p:nvPr/>
        </p:nvCxnSpPr>
        <p:spPr bwMode="auto">
          <a:xfrm>
            <a:off x="4533900" y="3935413"/>
            <a:ext cx="0" cy="3349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72" name="Straight Arrow Connector 2"/>
          <p:cNvCxnSpPr>
            <a:cxnSpLocks noChangeShapeType="1"/>
            <a:stCxn id="18485" idx="1"/>
          </p:cNvCxnSpPr>
          <p:nvPr/>
        </p:nvCxnSpPr>
        <p:spPr bwMode="auto">
          <a:xfrm flipH="1">
            <a:off x="7181850" y="1985963"/>
            <a:ext cx="34925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" name="TextBox 48"/>
          <p:cNvSpPr txBox="1">
            <a:spLocks noChangeArrowheads="1"/>
          </p:cNvSpPr>
          <p:nvPr/>
        </p:nvSpPr>
        <p:spPr bwMode="auto">
          <a:xfrm>
            <a:off x="6489700" y="5429250"/>
            <a:ext cx="2309813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000" b="1" dirty="0" smtClean="0"/>
              <a:t>International Collaborations</a:t>
            </a:r>
          </a:p>
          <a:p>
            <a:pPr marL="171450" indent="-171450" eaLnBrk="1" hangingPunct="1">
              <a:spcBef>
                <a:spcPct val="0"/>
              </a:spcBef>
              <a:defRPr/>
            </a:pPr>
            <a:r>
              <a:rPr lang="en-US" altLang="en-US" sz="1000" dirty="0" smtClean="0"/>
              <a:t>China (CMA,STI)</a:t>
            </a:r>
          </a:p>
          <a:p>
            <a:pPr marL="171450" indent="-171450" eaLnBrk="1" hangingPunct="1">
              <a:spcBef>
                <a:spcPct val="0"/>
              </a:spcBef>
              <a:defRPr/>
            </a:pPr>
            <a:r>
              <a:rPr lang="en-US" altLang="en-US" sz="1000" dirty="0" smtClean="0"/>
              <a:t>India (IMD)</a:t>
            </a:r>
          </a:p>
          <a:p>
            <a:pPr marL="171450" indent="-171450" eaLnBrk="1" hangingPunct="1">
              <a:spcBef>
                <a:spcPct val="0"/>
              </a:spcBef>
              <a:defRPr/>
            </a:pPr>
            <a:r>
              <a:rPr lang="en-US" altLang="en-US" sz="1000" dirty="0" smtClean="0"/>
              <a:t>Vietnam (IMHEN)</a:t>
            </a:r>
          </a:p>
          <a:p>
            <a:pPr marL="171450" indent="-171450" eaLnBrk="1" hangingPunct="1">
              <a:spcBef>
                <a:spcPct val="0"/>
              </a:spcBef>
              <a:defRPr/>
            </a:pPr>
            <a:r>
              <a:rPr lang="en-US" altLang="en-US" sz="1000" dirty="0" smtClean="0"/>
              <a:t>Taiwan (CWB)</a:t>
            </a:r>
          </a:p>
          <a:p>
            <a:pPr marL="171450" indent="-171450" eaLnBrk="1" hangingPunct="1">
              <a:spcBef>
                <a:spcPct val="0"/>
              </a:spcBef>
              <a:defRPr/>
            </a:pPr>
            <a:r>
              <a:rPr lang="en-US" altLang="en-US" sz="1000" dirty="0" smtClean="0"/>
              <a:t>Oman (DGMAN</a:t>
            </a:r>
          </a:p>
        </p:txBody>
      </p:sp>
      <p:cxnSp>
        <p:nvCxnSpPr>
          <p:cNvPr id="18474" name="Straight Arrow Connector 6"/>
          <p:cNvCxnSpPr>
            <a:cxnSpLocks noChangeShapeType="1"/>
          </p:cNvCxnSpPr>
          <p:nvPr/>
        </p:nvCxnSpPr>
        <p:spPr bwMode="auto">
          <a:xfrm>
            <a:off x="8039100" y="3884613"/>
            <a:ext cx="0" cy="7048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75" name="Straight Arrow Connector 8"/>
          <p:cNvCxnSpPr>
            <a:cxnSpLocks noChangeShapeType="1"/>
            <a:stCxn id="18481" idx="2"/>
          </p:cNvCxnSpPr>
          <p:nvPr/>
        </p:nvCxnSpPr>
        <p:spPr bwMode="auto">
          <a:xfrm>
            <a:off x="6489700" y="4089400"/>
            <a:ext cx="292100" cy="13398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76" name="Left-Right Arrow 11"/>
          <p:cNvSpPr>
            <a:spLocks noChangeArrowheads="1"/>
          </p:cNvSpPr>
          <p:nvPr/>
        </p:nvSpPr>
        <p:spPr bwMode="auto">
          <a:xfrm>
            <a:off x="3903663" y="3155950"/>
            <a:ext cx="798512" cy="296863"/>
          </a:xfrm>
          <a:prstGeom prst="leftRightArrow">
            <a:avLst>
              <a:gd name="adj1" fmla="val 50000"/>
              <a:gd name="adj2" fmla="val 49999"/>
            </a:avLst>
          </a:prstGeom>
          <a:pattFill prst="pct60">
            <a:fgClr>
              <a:srgbClr val="CCFF99"/>
            </a:fgClr>
            <a:bgClr>
              <a:schemeClr val="bg1"/>
            </a:bgClr>
          </a:patt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77" name="Text Box 132"/>
          <p:cNvSpPr txBox="1">
            <a:spLocks noChangeArrowheads="1"/>
          </p:cNvSpPr>
          <p:nvPr/>
        </p:nvSpPr>
        <p:spPr bwMode="auto">
          <a:xfrm>
            <a:off x="4046538" y="3181350"/>
            <a:ext cx="5143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EMC</a:t>
            </a:r>
          </a:p>
        </p:txBody>
      </p:sp>
    </p:spTree>
    <p:extLst>
      <p:ext uri="{BB962C8B-B14F-4D97-AF65-F5344CB8AC3E}">
        <p14:creationId xmlns:p14="http://schemas.microsoft.com/office/powerpoint/2010/main" val="331688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Calendar: </a:t>
            </a:r>
            <a:br>
              <a:rPr lang="en-US" dirty="0" smtClean="0"/>
            </a:br>
            <a:r>
              <a:rPr lang="en-US" dirty="0" smtClean="0"/>
              <a:t>Operational Implementation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79022691"/>
              </p:ext>
            </p:extLst>
          </p:nvPr>
        </p:nvGraphicFramePr>
        <p:xfrm>
          <a:off x="1066800" y="1828800"/>
          <a:ext cx="6572988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0832"/>
                <a:gridCol w="253215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Approximate dates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Development of upgrades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Ongoing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Final development of proposed upgrades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September</a:t>
                      </a:r>
                      <a:r>
                        <a:rPr lang="en-US" baseline="0" dirty="0" smtClean="0"/>
                        <a:t>  - December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Test of individual proposed upgrades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December - March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Final test of combined proposed upgrades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March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Pre-implementation test at NCO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April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HWRF operational implementation (AL &amp; EP)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May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HWRF public release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August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010400" y="6019800"/>
            <a:ext cx="175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Slide courtesy of DTC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1955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465888"/>
            <a:ext cx="457200" cy="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59BD726D-F1D7-4483-8096-88B4A398640F}" type="slidenum">
              <a:rPr lang="en-US" sz="1400" smtClean="0">
                <a:solidFill>
                  <a:srgbClr val="000000"/>
                </a:solidFill>
                <a:ea typeface="ＭＳ Ｐゴシック" pitchFamily="34" charset="-128"/>
              </a:rPr>
              <a:pPr algn="ctr" eaLnBrk="1" hangingPunct="1"/>
              <a:t>26</a:t>
            </a:fld>
            <a:endParaRPr lang="en-US" sz="1400" dirty="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algn="ctr"/>
            <a:r>
              <a:rPr lang="en-US" sz="3200" b="1" dirty="0" smtClean="0"/>
              <a:t>Increase Forecast Lead Times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1" b="9179"/>
          <a:stretch/>
        </p:blipFill>
        <p:spPr bwMode="auto">
          <a:xfrm>
            <a:off x="152400" y="1600200"/>
            <a:ext cx="6019800" cy="5029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6248400" y="1597684"/>
            <a:ext cx="2819400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85000"/>
              </a:lnSpc>
            </a:pPr>
            <a:r>
              <a:rPr lang="en-US" sz="2000" dirty="0" smtClean="0"/>
              <a:t>Increase </a:t>
            </a:r>
            <a:r>
              <a:rPr lang="en-US" sz="2000" dirty="0"/>
              <a:t>forecast accuracy at longer lead times, especially during periods of rapid intensity changes; raise confidence levels for all forecast periods</a:t>
            </a:r>
          </a:p>
        </p:txBody>
      </p:sp>
    </p:spTree>
    <p:extLst>
      <p:ext uri="{BB962C8B-B14F-4D97-AF65-F5344CB8AC3E}">
        <p14:creationId xmlns:p14="http://schemas.microsoft.com/office/powerpoint/2010/main" val="137248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0"/>
            <a:ext cx="8915400" cy="1371600"/>
          </a:xfrm>
        </p:spPr>
        <p:txBody>
          <a:bodyPr/>
          <a:lstStyle/>
          <a:p>
            <a:r>
              <a:rPr lang="en-US" sz="3200" b="1" dirty="0" smtClean="0">
                <a:ea typeface="ＭＳ Ｐゴシック" pitchFamily="34" charset="-128"/>
              </a:rPr>
              <a:t>HFIP Overall Strategy</a:t>
            </a:r>
            <a:br>
              <a:rPr lang="en-US" sz="3200" b="1" dirty="0" smtClean="0">
                <a:ea typeface="ＭＳ Ｐゴシック" pitchFamily="34" charset="-128"/>
              </a:rPr>
            </a:br>
            <a:r>
              <a:rPr lang="en-US" sz="3200" b="1" dirty="0" smtClean="0"/>
              <a:t>Near term: next 5 years</a:t>
            </a:r>
            <a:endParaRPr lang="en-US" sz="3200" b="1" dirty="0" smtClean="0">
              <a:ea typeface="ＭＳ Ｐゴシック" pitchFamily="34" charset="-128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524000"/>
            <a:ext cx="8534400" cy="5257800"/>
          </a:xfrm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400" dirty="0">
                <a:solidFill>
                  <a:srgbClr val="FF0000"/>
                </a:solidFill>
              </a:rPr>
              <a:t>Investigate increase in error growth rate beyond 4-5 </a:t>
            </a:r>
            <a:r>
              <a:rPr lang="en-US" sz="2400" dirty="0" smtClean="0">
                <a:solidFill>
                  <a:srgbClr val="FF0000"/>
                </a:solidFill>
              </a:rPr>
              <a:t>days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1000" dirty="0">
              <a:solidFill>
                <a:srgbClr val="FF0000"/>
              </a:solidFill>
            </a:endParaRPr>
          </a:p>
          <a:p>
            <a:pPr marL="342900" indent="-342900" algn="l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altLang="ja-JP" sz="2400" dirty="0" smtClean="0">
                <a:solidFill>
                  <a:srgbClr val="000000"/>
                </a:solidFill>
                <a:ea typeface="ＭＳ Ｐゴシック" pitchFamily="34" charset="-128"/>
              </a:rPr>
              <a:t>Use global models at as high a resolution as possible to forecast track out to 7 days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ts val="1800"/>
              </a:spcBef>
              <a:buFontTx/>
              <a:buChar char="•"/>
              <a:defRPr/>
            </a:pPr>
            <a:r>
              <a:rPr lang="en-US" altLang="ja-JP" sz="2400" dirty="0" smtClean="0">
                <a:solidFill>
                  <a:srgbClr val="000000"/>
                </a:solidFill>
                <a:ea typeface="ＭＳ Ｐゴシック" pitchFamily="34" charset="-128"/>
              </a:rPr>
              <a:t>Use regional models at 1-3 km resolution to predict inner core structure to meet intensity goals out to 5 days including rapid intensification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ts val="1800"/>
              </a:spcBef>
              <a:buFontTx/>
              <a:buChar char="•"/>
              <a:defRPr/>
            </a:pPr>
            <a:r>
              <a:rPr lang="en-US" altLang="ja-JP" sz="2400" dirty="0" smtClean="0">
                <a:solidFill>
                  <a:srgbClr val="000000"/>
                </a:solidFill>
                <a:ea typeface="ＭＳ Ｐゴシック" pitchFamily="34" charset="-128"/>
              </a:rPr>
              <a:t>Hybrid DA for both regional and global models using as much hurricane scale satellite and aircraft data as possible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ts val="1800"/>
              </a:spcBef>
              <a:buFontTx/>
              <a:buChar char="•"/>
              <a:defRPr/>
            </a:pPr>
            <a:r>
              <a:rPr lang="en-US" altLang="ja-JP" sz="2400" dirty="0" smtClean="0">
                <a:ea typeface="ＭＳ Ｐゴシック" pitchFamily="34" charset="-128"/>
              </a:rPr>
              <a:t>Both regional and global models run as ensembles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ts val="1800"/>
              </a:spcBef>
              <a:buFontTx/>
              <a:buChar char="•"/>
              <a:defRPr/>
            </a:pPr>
            <a:r>
              <a:rPr lang="en-US" altLang="ja-JP" sz="2400" dirty="0" smtClean="0">
                <a:solidFill>
                  <a:srgbClr val="000000"/>
                </a:solidFill>
                <a:ea typeface="ＭＳ Ｐゴシック" pitchFamily="34" charset="-128"/>
              </a:rPr>
              <a:t>Statistical post processing of model output to further increase forecast skill</a:t>
            </a:r>
          </a:p>
          <a:p>
            <a:pPr marL="914400" lvl="1" indent="-457200" algn="l">
              <a:lnSpc>
                <a:spcPct val="90000"/>
              </a:lnSpc>
              <a:buFontTx/>
              <a:buChar char="–"/>
              <a:defRPr/>
            </a:pPr>
            <a:endParaRPr lang="en-US" sz="24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146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965" y="1209675"/>
            <a:ext cx="29051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241946"/>
            <a:ext cx="28860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Tailored Products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9B90E09-4BE7-4723-9BB4-B7516955533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3009900"/>
            <a:ext cx="29718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276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228600"/>
            <a:ext cx="8915400" cy="1371600"/>
          </a:xfrm>
        </p:spPr>
        <p:txBody>
          <a:bodyPr/>
          <a:lstStyle/>
          <a:p>
            <a:r>
              <a:rPr lang="en-US" sz="3200" b="1" dirty="0" smtClean="0">
                <a:ea typeface="ＭＳ Ｐゴシック" pitchFamily="34" charset="-128"/>
              </a:rPr>
              <a:t>HFIP Overall Strategy</a:t>
            </a:r>
            <a:br>
              <a:rPr lang="en-US" sz="3200" b="1" dirty="0" smtClean="0">
                <a:ea typeface="ＭＳ Ｐゴシック" pitchFamily="34" charset="-128"/>
              </a:rPr>
            </a:br>
            <a:r>
              <a:rPr lang="en-US" sz="2400" b="1" dirty="0" smtClean="0"/>
              <a:t>Long term:  At the end of the 10 year HFIP Project</a:t>
            </a:r>
            <a:endParaRPr lang="en-US" sz="2400" b="1" dirty="0" smtClean="0">
              <a:ea typeface="ＭＳ Ｐゴシック" pitchFamily="34" charset="-128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524000"/>
            <a:ext cx="8534400" cy="5257800"/>
          </a:xfrm>
          <a:ln>
            <a:noFill/>
          </a:ln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buFontTx/>
              <a:buChar char="•"/>
              <a:defRPr/>
            </a:pPr>
            <a:endParaRPr lang="en-US" altLang="ja-JP" sz="2100" b="1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342900" indent="-342900" algn="l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altLang="ja-JP" sz="2100" dirty="0" smtClean="0">
                <a:solidFill>
                  <a:srgbClr val="000000"/>
                </a:solidFill>
              </a:rPr>
              <a:t>Merge the regional models with the global model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ts val="1800"/>
              </a:spcBef>
              <a:buFontTx/>
              <a:buChar char="•"/>
              <a:defRPr/>
            </a:pPr>
            <a:r>
              <a:rPr lang="en-US" altLang="ja-JP" sz="2100" dirty="0" smtClean="0">
                <a:solidFill>
                  <a:srgbClr val="000000"/>
                </a:solidFill>
              </a:rPr>
              <a:t>Start by developing a basin scale system</a:t>
            </a:r>
          </a:p>
          <a:p>
            <a:pPr marL="800100" lvl="1" indent="-342900" algn="l" eaLnBrk="1" hangingPunct="1">
              <a:lnSpc>
                <a:spcPct val="9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US" altLang="ja-JP" sz="1900" dirty="0" smtClean="0">
                <a:solidFill>
                  <a:srgbClr val="000000"/>
                </a:solidFill>
                <a:ea typeface="ＭＳ Ｐゴシック" pitchFamily="34" charset="-128"/>
              </a:rPr>
              <a:t>Large outer domain but still within a Global model</a:t>
            </a:r>
          </a:p>
          <a:p>
            <a:pPr marL="1257300" lvl="2" indent="-342900" algn="l" eaLnBrk="1" hangingPunct="1">
              <a:lnSpc>
                <a:spcPct val="9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US" altLang="ja-JP" sz="1900" dirty="0" smtClean="0">
                <a:solidFill>
                  <a:srgbClr val="000000"/>
                </a:solidFill>
                <a:ea typeface="ＭＳ Ｐゴシック" pitchFamily="34" charset="-128"/>
              </a:rPr>
              <a:t>Global model only provides boundary conditions to outer domain</a:t>
            </a:r>
          </a:p>
          <a:p>
            <a:pPr marL="800100" lvl="1" indent="-342900" algn="l" eaLnBrk="1" hangingPunct="1">
              <a:lnSpc>
                <a:spcPct val="9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US" altLang="ja-JP" sz="1900" dirty="0" smtClean="0">
                <a:solidFill>
                  <a:srgbClr val="000000"/>
                </a:solidFill>
                <a:ea typeface="ＭＳ Ｐゴシック" pitchFamily="34" charset="-128"/>
              </a:rPr>
              <a:t>Multiple inner nests, one set for each storm (9km, 3km)</a:t>
            </a:r>
          </a:p>
          <a:p>
            <a:pPr marL="1257300" lvl="2" indent="-342900" algn="l" eaLnBrk="1" hangingPunct="1">
              <a:lnSpc>
                <a:spcPct val="9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US" altLang="ja-JP" sz="1900" dirty="0" smtClean="0">
                <a:solidFill>
                  <a:srgbClr val="000000"/>
                </a:solidFill>
                <a:ea typeface="ＭＳ Ｐゴシック" pitchFamily="34" charset="-128"/>
              </a:rPr>
              <a:t>Two inner domains per storm, fully interactive with outer domain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ts val="0"/>
              </a:spcBef>
              <a:buFontTx/>
              <a:buChar char="•"/>
              <a:defRPr/>
            </a:pPr>
            <a:endParaRPr lang="en-US" altLang="ja-JP" sz="1900" dirty="0">
              <a:solidFill>
                <a:srgbClr val="000000"/>
              </a:solidFill>
            </a:endParaRPr>
          </a:p>
          <a:p>
            <a:pPr marL="342900" indent="-342900" algn="l" eaLnBrk="1" hangingPunct="1">
              <a:lnSpc>
                <a:spcPct val="9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US" altLang="ja-JP" sz="2100" dirty="0" smtClean="0">
                <a:solidFill>
                  <a:srgbClr val="000000"/>
                </a:solidFill>
              </a:rPr>
              <a:t>Eventually the outer domain will be expanded to be global.</a:t>
            </a:r>
          </a:p>
          <a:p>
            <a:pPr marL="800100" lvl="1" indent="-342900" algn="l" eaLnBrk="1" hangingPunct="1">
              <a:lnSpc>
                <a:spcPct val="90000"/>
              </a:lnSpc>
              <a:spcBef>
                <a:spcPts val="0"/>
              </a:spcBef>
              <a:buFontTx/>
              <a:buChar char="•"/>
              <a:defRPr/>
            </a:pPr>
            <a:r>
              <a:rPr lang="en-US" altLang="ja-JP" sz="2000" dirty="0" smtClean="0">
                <a:solidFill>
                  <a:srgbClr val="000000"/>
                </a:solidFill>
                <a:ea typeface="ＭＳ Ｐゴシック" pitchFamily="34" charset="-128"/>
              </a:rPr>
              <a:t>Inner nests will then fully interact with the global model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ts val="1800"/>
              </a:spcBef>
              <a:buFontTx/>
              <a:buChar char="•"/>
              <a:defRPr/>
            </a:pPr>
            <a:r>
              <a:rPr lang="en-US" altLang="ja-JP" sz="2100" dirty="0" smtClean="0"/>
              <a:t>Run as an ensemble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ts val="1800"/>
              </a:spcBef>
              <a:buFontTx/>
              <a:buChar char="•"/>
              <a:defRPr/>
            </a:pPr>
            <a:r>
              <a:rPr lang="en-US" altLang="ja-JP" sz="2100" dirty="0" smtClean="0">
                <a:solidFill>
                  <a:srgbClr val="000000"/>
                </a:solidFill>
              </a:rPr>
              <a:t>The global to regional models all constructed from the same model (NMMB) and run under NEMS framework.</a:t>
            </a:r>
            <a:endParaRPr lang="en-US" sz="2100" dirty="0" smtClean="0">
              <a:solidFill>
                <a:srgbClr val="000000"/>
              </a:solidFill>
            </a:endParaRPr>
          </a:p>
          <a:p>
            <a:pPr marL="914400" lvl="1" indent="-457200" algn="l">
              <a:lnSpc>
                <a:spcPct val="90000"/>
              </a:lnSpc>
              <a:buFontTx/>
              <a:buChar char="–"/>
              <a:defRPr/>
            </a:pPr>
            <a:endParaRPr lang="en-US" sz="21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696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HFIP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Our Charter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43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Improve hurricane forecast system and global </a:t>
            </a:r>
            <a:r>
              <a:rPr lang="en-US" sz="2400" dirty="0"/>
              <a:t>forecast systems </a:t>
            </a:r>
            <a:r>
              <a:rPr lang="en-US" sz="2400" dirty="0" smtClean="0"/>
              <a:t>Track and Intensity Forecast Guidance to NHC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Make better use of existing </a:t>
            </a:r>
            <a:r>
              <a:rPr lang="en-US" sz="2400" dirty="0" smtClean="0"/>
              <a:t>Observing </a:t>
            </a:r>
            <a:r>
              <a:rPr lang="en-US" sz="2400" dirty="0"/>
              <a:t>Systems </a:t>
            </a:r>
            <a:r>
              <a:rPr lang="en-US" sz="2400" dirty="0" smtClean="0"/>
              <a:t>and </a:t>
            </a:r>
            <a:r>
              <a:rPr lang="en-US" sz="2400" dirty="0"/>
              <a:t>define </a:t>
            </a:r>
            <a:r>
              <a:rPr lang="en-US" sz="2400" dirty="0" smtClean="0"/>
              <a:t>Future Observing System Needs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Expand and Improve </a:t>
            </a:r>
            <a:r>
              <a:rPr lang="en-US" sz="2400" dirty="0"/>
              <a:t>forecaster </a:t>
            </a:r>
            <a:r>
              <a:rPr lang="en-US" sz="2400" dirty="0" smtClean="0"/>
              <a:t>tools and applications to support NHC</a:t>
            </a:r>
            <a:endParaRPr lang="en-US" sz="2400" dirty="0"/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4DC3B7-7504-4A91-9D66-CFE854420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600" y="548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27485" y="4982481"/>
            <a:ext cx="9171485" cy="13849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Includes all necessary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 Research, Demonstration, Development, Transition and Implementation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3767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838200" y="228600"/>
            <a:ext cx="8282539" cy="553998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36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Efforts in the Tropical Surge</a:t>
            </a:r>
            <a:endParaRPr lang="en-US" altLang="en-US" sz="2400" b="1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562600" y="1524000"/>
            <a:ext cx="3173931" cy="4791397"/>
            <a:chOff x="6553200" y="2372264"/>
            <a:chExt cx="2618118" cy="3952336"/>
          </a:xfrm>
        </p:grpSpPr>
        <p:sp>
          <p:nvSpPr>
            <p:cNvPr id="19" name="Rectangle 18"/>
            <p:cNvSpPr/>
            <p:nvPr/>
          </p:nvSpPr>
          <p:spPr>
            <a:xfrm>
              <a:off x="6553200" y="2372264"/>
              <a:ext cx="2618118" cy="395233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6629400" y="2433936"/>
              <a:ext cx="2499762" cy="3816697"/>
              <a:chOff x="6949051" y="3043895"/>
              <a:chExt cx="2298435" cy="3509305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6949051" y="3043895"/>
                <a:ext cx="2284792" cy="443521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ranklin Gothic Medium"/>
                  </a:rPr>
                  <a:t>Hurricane Arthur</a:t>
                </a:r>
              </a:p>
              <a:p>
                <a:pPr algn="ctr"/>
                <a:r>
                  <a:rPr lang="en-US" sz="1600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ranklin Gothic Medium"/>
                  </a:rPr>
                  <a:t>Potential Storm Surge Mapping </a:t>
                </a:r>
              </a:p>
            </p:txBody>
          </p:sp>
          <p:pic>
            <p:nvPicPr>
              <p:cNvPr id="22" name="Picture 4" descr="http://media.nola.com/hurricane_impact/photo/storm-surge-outer-banksjpg-7b24f82a1a046ac5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62694" y="3505200"/>
                <a:ext cx="2284792" cy="30480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10400" y="6553200"/>
            <a:ext cx="2133600" cy="304800"/>
          </a:xfrm>
        </p:spPr>
        <p:txBody>
          <a:bodyPr/>
          <a:lstStyle/>
          <a:p>
            <a:pPr>
              <a:defRPr/>
            </a:pPr>
            <a:fld id="{6E4D556B-21A1-40B2-8390-E90515BCE50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10" name="Picture 3" descr="C:\Users\jennifer.sprague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734247"/>
            <a:ext cx="211455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4750869" cy="246375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Physical &amp; Social Science Integration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Holistic Approach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Wide Collaboration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Working with NOAA Partners</a:t>
            </a:r>
          </a:p>
        </p:txBody>
      </p:sp>
    </p:spTree>
    <p:extLst>
      <p:ext uri="{BB962C8B-B14F-4D97-AF65-F5344CB8AC3E}">
        <p14:creationId xmlns:p14="http://schemas.microsoft.com/office/powerpoint/2010/main" val="271500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439E61F0-32E1-475B-8FFE-E5B71E82D638}" type="slidenum">
              <a:rPr lang="en-US" smtClean="0">
                <a:solidFill>
                  <a:srgbClr val="000000"/>
                </a:solidFill>
              </a:rPr>
              <a:pPr eaLnBrk="1" hangingPunct="1"/>
              <a:t>31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218182"/>
            <a:ext cx="678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Scientific Review Committee (SRC)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447800"/>
            <a:ext cx="822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The SRC provides </a:t>
            </a:r>
            <a:r>
              <a:rPr lang="en-US" sz="2000" dirty="0"/>
              <a:t>feedback and guidance contributing to the cohesion of near-term (next year or two) and longer range strategies for improving hurricane forecasts  </a:t>
            </a:r>
            <a:endParaRPr lang="en-US" sz="1000" dirty="0" smtClean="0"/>
          </a:p>
          <a:p>
            <a:endParaRPr lang="en-US" sz="1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Being </a:t>
            </a:r>
            <a:r>
              <a:rPr lang="en-US" sz="2000" dirty="0"/>
              <a:t>outside of the daily project functioning, the SRC provides a broader assessment of HFIP progress and future </a:t>
            </a:r>
            <a:r>
              <a:rPr lang="en-US" sz="2000" dirty="0" smtClean="0"/>
              <a:t>approaches</a:t>
            </a:r>
          </a:p>
          <a:p>
            <a:pPr marL="800100" lvl="1" indent="-342900">
              <a:buFont typeface="Arial" panose="020B0604020202020204" pitchFamily="34" charset="0"/>
              <a:buChar char="-"/>
            </a:pPr>
            <a:r>
              <a:rPr lang="en-US" sz="2000" dirty="0"/>
              <a:t>Review and suggest possible changes to annual HFIP </a:t>
            </a:r>
            <a:r>
              <a:rPr lang="en-US" sz="2000" dirty="0" smtClean="0"/>
              <a:t>plans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-"/>
            </a:pPr>
            <a:r>
              <a:rPr lang="en-US" sz="2000" dirty="0"/>
              <a:t>Review </a:t>
            </a:r>
            <a:r>
              <a:rPr lang="en-US" sz="2000" dirty="0" smtClean="0"/>
              <a:t>preceding </a:t>
            </a:r>
            <a:r>
              <a:rPr lang="en-US" sz="2000" dirty="0"/>
              <a:t>year </a:t>
            </a:r>
            <a:r>
              <a:rPr lang="en-US" sz="2000" dirty="0" smtClean="0"/>
              <a:t>accomplishments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-"/>
            </a:pPr>
            <a:r>
              <a:rPr lang="en-US" sz="2000" dirty="0"/>
              <a:t>Review the long term HFIP model system development </a:t>
            </a:r>
            <a:r>
              <a:rPr lang="en-US" sz="2000" dirty="0" smtClean="0"/>
              <a:t>and       </a:t>
            </a:r>
            <a:r>
              <a:rPr lang="en-US" sz="2000" dirty="0"/>
              <a:t>observing strategy </a:t>
            </a:r>
            <a:r>
              <a:rPr lang="en-US" sz="2000" dirty="0" smtClean="0"/>
              <a:t>plans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-"/>
            </a:pPr>
            <a:r>
              <a:rPr lang="en-US" sz="2000" dirty="0"/>
              <a:t>Review the objectives and makeup of the demonstration system each </a:t>
            </a:r>
            <a:r>
              <a:rPr lang="en-US" sz="2000" dirty="0" smtClean="0"/>
              <a:t>season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1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Organizational meeting 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Quarter 2012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2 day review held 26 and 27 February, 2013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Second review meeting 28-30 July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45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395F7DE-6CBE-45A2-8811-05C2E942B9D1}" type="slidenum">
              <a:rPr lang="en-US" sz="1400" smtClean="0">
                <a:solidFill>
                  <a:srgbClr val="000000"/>
                </a:solidFill>
              </a:rPr>
              <a:pPr eaLnBrk="1" hangingPunct="1"/>
              <a:t>32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70659" name="TextBox 1"/>
          <p:cNvSpPr txBox="1">
            <a:spLocks noChangeArrowheads="1"/>
          </p:cNvSpPr>
          <p:nvPr/>
        </p:nvSpPr>
        <p:spPr bwMode="auto">
          <a:xfrm>
            <a:off x="1066800" y="152400"/>
            <a:ext cx="6934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00"/>
                </a:solidFill>
              </a:rPr>
              <a:t>SRC Meeting - July 2014  </a:t>
            </a:r>
            <a:endParaRPr lang="en-US" sz="3200" b="1" dirty="0">
              <a:solidFill>
                <a:srgbClr val="000000"/>
              </a:solidFill>
            </a:endParaRPr>
          </a:p>
          <a:p>
            <a:pPr algn="ctr" eaLnBrk="1" hangingPunct="1"/>
            <a:r>
              <a:rPr lang="en-US" sz="3200" b="1" dirty="0" smtClean="0">
                <a:solidFill>
                  <a:srgbClr val="000000"/>
                </a:solidFill>
              </a:rPr>
              <a:t>Recommendations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450975"/>
            <a:ext cx="8839200" cy="646330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rgbClr val="000000"/>
                </a:solidFill>
                <a:ea typeface="Calibri"/>
                <a:cs typeface="Arial" pitchFamily="34" charset="0"/>
              </a:rPr>
              <a:t>Develop Alternative Measures of Success</a:t>
            </a:r>
            <a:endParaRPr lang="en-US" sz="2200" dirty="0">
              <a:solidFill>
                <a:srgbClr val="000000"/>
              </a:solidFill>
              <a:ea typeface="Calibri"/>
              <a:cs typeface="Arial" pitchFamily="34" charset="0"/>
            </a:endParaRP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—"/>
              <a:defRPr/>
            </a:pPr>
            <a:r>
              <a:rPr lang="en-US" sz="1800" dirty="0" smtClean="0">
                <a:solidFill>
                  <a:srgbClr val="000000"/>
                </a:solidFill>
                <a:ea typeface="Calibri"/>
                <a:cs typeface="Arial" pitchFamily="34" charset="0"/>
              </a:rPr>
              <a:t>Restated opinion that present </a:t>
            </a:r>
            <a:r>
              <a:rPr lang="en-US" sz="1800" dirty="0">
                <a:solidFill>
                  <a:srgbClr val="000000"/>
                </a:solidFill>
                <a:ea typeface="Calibri"/>
                <a:cs typeface="Arial" pitchFamily="34" charset="0"/>
              </a:rPr>
              <a:t>intensity goals are </a:t>
            </a:r>
            <a:r>
              <a:rPr lang="en-US" sz="1800" dirty="0" smtClean="0">
                <a:solidFill>
                  <a:srgbClr val="000000"/>
                </a:solidFill>
                <a:ea typeface="Calibri"/>
                <a:cs typeface="Arial" pitchFamily="34" charset="0"/>
              </a:rPr>
              <a:t>unreachable; reduction </a:t>
            </a:r>
            <a:r>
              <a:rPr lang="en-US" sz="1800" dirty="0">
                <a:solidFill>
                  <a:srgbClr val="000000"/>
                </a:solidFill>
                <a:ea typeface="Calibri"/>
                <a:cs typeface="Arial" pitchFamily="34" charset="0"/>
              </a:rPr>
              <a:t>of the largest error (e.g., 90</a:t>
            </a:r>
            <a:r>
              <a:rPr lang="en-US" sz="1800" baseline="30000" dirty="0">
                <a:solidFill>
                  <a:srgbClr val="000000"/>
                </a:solidFill>
                <a:ea typeface="Calibri"/>
                <a:cs typeface="Arial" pitchFamily="34" charset="0"/>
              </a:rPr>
              <a:t>th</a:t>
            </a:r>
            <a:r>
              <a:rPr lang="en-US" sz="1800" dirty="0">
                <a:solidFill>
                  <a:srgbClr val="000000"/>
                </a:solidFill>
                <a:ea typeface="Calibri"/>
                <a:cs typeface="Arial" pitchFamily="34" charset="0"/>
              </a:rPr>
              <a:t> percentile) </a:t>
            </a:r>
            <a:r>
              <a:rPr lang="en-US" sz="1800" dirty="0" smtClean="0">
                <a:solidFill>
                  <a:srgbClr val="000000"/>
                </a:solidFill>
                <a:ea typeface="Calibri"/>
                <a:cs typeface="Arial" pitchFamily="34" charset="0"/>
              </a:rPr>
              <a:t>may be more meaningful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—"/>
              <a:defRPr/>
            </a:pPr>
            <a:r>
              <a:rPr lang="en-US" sz="1800" dirty="0" smtClean="0">
                <a:solidFill>
                  <a:srgbClr val="000000"/>
                </a:solidFill>
                <a:ea typeface="Calibri"/>
                <a:cs typeface="Arial" pitchFamily="34" charset="0"/>
              </a:rPr>
              <a:t>Consider metrics for defining size and shape of storm, and/or accuracy of the precipitation field structure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rgbClr val="000000"/>
              </a:solidFill>
              <a:ea typeface="Calibri"/>
              <a:cs typeface="Arial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000000"/>
                </a:solidFill>
                <a:ea typeface="Calibri"/>
                <a:cs typeface="Arial" pitchFamily="34" charset="0"/>
              </a:rPr>
              <a:t> </a:t>
            </a:r>
            <a:r>
              <a:rPr lang="en-US" sz="2200" dirty="0" smtClean="0">
                <a:solidFill>
                  <a:srgbClr val="000000"/>
                </a:solidFill>
                <a:ea typeface="Calibri"/>
                <a:cs typeface="Arial" pitchFamily="34" charset="0"/>
              </a:rPr>
              <a:t>Relate Performance to External and Independent Guidance</a:t>
            </a:r>
            <a:endParaRPr lang="en-US" sz="1800" dirty="0">
              <a:solidFill>
                <a:srgbClr val="000000"/>
              </a:solidFill>
              <a:ea typeface="Calibri"/>
              <a:cs typeface="Arial" pitchFamily="34" charset="0"/>
            </a:endParaRP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—"/>
              <a:defRPr/>
            </a:pPr>
            <a:r>
              <a:rPr lang="en-US" sz="1800" dirty="0" smtClean="0">
                <a:solidFill>
                  <a:srgbClr val="000000"/>
                </a:solidFill>
                <a:ea typeface="Calibri"/>
                <a:cs typeface="Arial" pitchFamily="34" charset="0"/>
              </a:rPr>
              <a:t>Continue reporting performance relative to SHIFOR and CLIPER (i.e., “skill”)</a:t>
            </a:r>
            <a:endParaRPr lang="en-US" sz="1800" dirty="0">
              <a:solidFill>
                <a:srgbClr val="000000"/>
              </a:solidFill>
              <a:ea typeface="Calibri"/>
              <a:cs typeface="Arial" pitchFamily="34" charset="0"/>
            </a:endParaRP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—"/>
              <a:defRPr/>
            </a:pPr>
            <a:r>
              <a:rPr lang="en-US" sz="1800" dirty="0" smtClean="0">
                <a:solidFill>
                  <a:srgbClr val="000000"/>
                </a:solidFill>
                <a:ea typeface="Calibri"/>
                <a:cs typeface="Arial" pitchFamily="34" charset="0"/>
              </a:rPr>
              <a:t>Normalize regional model track performance to GFS forecasts to isolate regional model versus global model improvements</a:t>
            </a:r>
            <a:endParaRPr lang="en-US" sz="1800" dirty="0">
              <a:solidFill>
                <a:srgbClr val="000000"/>
              </a:solidFill>
              <a:ea typeface="Calibri"/>
              <a:cs typeface="Arial" pitchFamily="34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rgbClr val="000000"/>
              </a:solidFill>
              <a:ea typeface="Calibri"/>
              <a:cs typeface="Arial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rgbClr val="000000"/>
                </a:solidFill>
                <a:ea typeface="Calibri"/>
                <a:cs typeface="Arial" pitchFamily="34" charset="0"/>
              </a:rPr>
              <a:t>Place Less Emphasis on Global Models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000" dirty="0">
              <a:solidFill>
                <a:srgbClr val="000000"/>
              </a:solidFill>
              <a:ea typeface="Calibri"/>
              <a:cs typeface="Arial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rgbClr val="000000"/>
                </a:solidFill>
                <a:ea typeface="Calibri"/>
                <a:cs typeface="Arial" pitchFamily="34" charset="0"/>
              </a:rPr>
              <a:t>Promote Probabilistic-based Products Useful to Forecasters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—"/>
              <a:defRPr/>
            </a:pPr>
            <a:r>
              <a:rPr lang="en-US" sz="1800" dirty="0" smtClean="0">
                <a:solidFill>
                  <a:srgbClr val="000000"/>
                </a:solidFill>
                <a:ea typeface="Calibri"/>
                <a:cs typeface="Arial" pitchFamily="34" charset="0"/>
              </a:rPr>
              <a:t>Analyze </a:t>
            </a:r>
            <a:r>
              <a:rPr lang="en-US" sz="1800" dirty="0">
                <a:solidFill>
                  <a:srgbClr val="000000"/>
                </a:solidFill>
                <a:ea typeface="Calibri"/>
                <a:cs typeface="Arial" pitchFamily="34" charset="0"/>
              </a:rPr>
              <a:t>forecast process: identify ways to best utilize probabilistic guidance (ensembles, </a:t>
            </a:r>
            <a:r>
              <a:rPr lang="en-US" sz="1800" dirty="0" smtClean="0">
                <a:solidFill>
                  <a:srgbClr val="000000"/>
                </a:solidFill>
                <a:ea typeface="Calibri"/>
                <a:cs typeface="Arial" pitchFamily="34" charset="0"/>
              </a:rPr>
              <a:t>etc.)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000" dirty="0" smtClean="0">
              <a:solidFill>
                <a:srgbClr val="000000"/>
              </a:solidFill>
              <a:ea typeface="Calibri"/>
              <a:cs typeface="Arial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rgbClr val="000000"/>
                </a:solidFill>
                <a:ea typeface="Calibri"/>
                <a:cs typeface="Arial" pitchFamily="34" charset="0"/>
              </a:rPr>
              <a:t>Concentrate on 12- to 48-hour Intensity Forecast Problem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—"/>
              <a:defRPr/>
            </a:pPr>
            <a:r>
              <a:rPr lang="en-US" sz="1800" dirty="0" smtClean="0">
                <a:solidFill>
                  <a:srgbClr val="000000"/>
                </a:solidFill>
                <a:ea typeface="Calibri"/>
                <a:cs typeface="Arial" pitchFamily="34" charset="0"/>
              </a:rPr>
              <a:t>Inner core data assimilation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200" dirty="0">
              <a:solidFill>
                <a:srgbClr val="000000"/>
              </a:solidFill>
              <a:ea typeface="Calibri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 smtClean="0">
              <a:solidFill>
                <a:srgbClr val="000000"/>
              </a:solidFill>
              <a:ea typeface="Calibri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solidFill>
                <a:srgbClr val="000000"/>
              </a:solidFill>
              <a:ea typeface="Calibri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smtClean="0">
              <a:solidFill>
                <a:srgbClr val="000000"/>
              </a:solidFill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78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600" dirty="0" smtClean="0"/>
              <a:t>NOAA Research to </a:t>
            </a:r>
            <a:br>
              <a:rPr lang="en-US" sz="3600" dirty="0" smtClean="0"/>
            </a:br>
            <a:r>
              <a:rPr lang="en-US" sz="3600" dirty="0" smtClean="0"/>
              <a:t>Operations Concept</a:t>
            </a:r>
            <a:endParaRPr lang="en-US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0"/>
            <a:ext cx="4953000" cy="522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34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439E61F0-32E1-475B-8FFE-E5B71E82D638}" type="slidenum">
              <a:rPr lang="en-US" smtClean="0">
                <a:solidFill>
                  <a:srgbClr val="000000"/>
                </a:solidFill>
              </a:rPr>
              <a:pPr eaLnBrk="1" hangingPunct="1"/>
              <a:t>34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kern="0" dirty="0" smtClean="0"/>
              <a:t>NHC OFCL Intensity Errors</a:t>
            </a:r>
          </a:p>
          <a:p>
            <a:pPr eaLnBrk="1" hangingPunct="1"/>
            <a:r>
              <a:rPr lang="en-US" sz="3200" b="1" kern="0" dirty="0" smtClean="0"/>
              <a:t>Atlantic Basin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2" y="1458913"/>
            <a:ext cx="7894637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43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 txBox="1">
            <a:spLocks noGrp="1" noChangeArrowheads="1"/>
          </p:cNvSpPr>
          <p:nvPr/>
        </p:nvSpPr>
        <p:spPr bwMode="auto">
          <a:xfrm>
            <a:off x="7086600" y="66103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8A07C87F-609B-4AB8-8E48-927A82802A02}" type="slidenum">
              <a:rPr lang="en-US" sz="1400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9459" name="Slide Number Placeholder 4"/>
          <p:cNvSpPr txBox="1">
            <a:spLocks noGrp="1"/>
          </p:cNvSpPr>
          <p:nvPr/>
        </p:nvSpPr>
        <p:spPr bwMode="auto">
          <a:xfrm>
            <a:off x="7086600" y="66103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Aggressive Goals</a:t>
            </a:r>
            <a:br>
              <a:rPr lang="en-US" sz="3200" b="1" dirty="0" smtClean="0"/>
            </a:br>
            <a:r>
              <a:rPr lang="en-US" sz="3200" b="1" dirty="0" smtClean="0"/>
              <a:t>HFIP Performance Goals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199" y="2665240"/>
            <a:ext cx="5181600" cy="35052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400" b="1" dirty="0" smtClean="0"/>
              <a:t>    </a:t>
            </a:r>
            <a:r>
              <a:rPr lang="en-US" sz="2000" b="1" dirty="0" smtClean="0"/>
              <a:t>Goals</a:t>
            </a:r>
          </a:p>
          <a:p>
            <a:pPr lvl="1"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ea typeface="ＭＳ Ｐゴシック" pitchFamily="34" charset="-128"/>
              </a:rPr>
              <a:t>Reduce numerical forecast errors in track and intensity day 1 to day 5 </a:t>
            </a:r>
          </a:p>
          <a:p>
            <a:pPr lvl="2"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−"/>
            </a:pPr>
            <a:r>
              <a:rPr lang="en-US" sz="1600" dirty="0" smtClean="0">
                <a:ea typeface="ＭＳ Ｐゴシック" pitchFamily="34" charset="-128"/>
              </a:rPr>
              <a:t>20% in 5 years, </a:t>
            </a:r>
          </a:p>
          <a:p>
            <a:pPr lvl="2"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−"/>
            </a:pPr>
            <a:r>
              <a:rPr lang="en-US" sz="1600" dirty="0" smtClean="0">
                <a:ea typeface="ＭＳ Ｐゴシック" pitchFamily="34" charset="-128"/>
              </a:rPr>
              <a:t>50% in 10 years</a:t>
            </a:r>
          </a:p>
          <a:p>
            <a:pPr lvl="1"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ea typeface="ＭＳ Ｐゴシック" pitchFamily="34" charset="-128"/>
              </a:rPr>
              <a:t>Extend forecast guidance to 7 days with skill comparable to 5 days at project inception</a:t>
            </a:r>
          </a:p>
          <a:p>
            <a:pPr lvl="1"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ea typeface="ＭＳ Ｐゴシック" pitchFamily="34" charset="-128"/>
              </a:rPr>
              <a:t>Increase probability of detection (POD) for rapid intensity </a:t>
            </a:r>
            <a:r>
              <a:rPr lang="en-US" sz="1600" dirty="0">
                <a:ea typeface="ＭＳ Ｐゴシック" pitchFamily="34" charset="-128"/>
              </a:rPr>
              <a:t>change to 90% at day 1 </a:t>
            </a:r>
            <a:r>
              <a:rPr lang="en-US" sz="1600" dirty="0" smtClean="0">
                <a:ea typeface="ＭＳ Ｐゴシック" pitchFamily="34" charset="-128"/>
              </a:rPr>
              <a:t>decreasing linearly to 60% at day 5</a:t>
            </a:r>
          </a:p>
          <a:p>
            <a:pPr lvl="1"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Decrease the false alarm ratio (FAR) for rapid intensity change to 10% for Day 1 increasing linearly to 30% at Day </a:t>
            </a:r>
            <a:r>
              <a:rPr lang="en-US" sz="1600" dirty="0" smtClean="0"/>
              <a:t>5</a:t>
            </a:r>
          </a:p>
          <a:p>
            <a:pPr lvl="1"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a typeface="ＭＳ Ｐゴシック" pitchFamily="34" charset="-128"/>
              </a:rPr>
              <a:t>Improve storm surge prediction</a:t>
            </a:r>
          </a:p>
          <a:p>
            <a:pPr marL="457200" lvl="1" indent="0"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sz="1200" dirty="0"/>
          </a:p>
          <a:p>
            <a:pPr lvl="1"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2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</p:txBody>
      </p:sp>
      <p:sp>
        <p:nvSpPr>
          <p:cNvPr id="19462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BA78BB9-0552-4A10-B304-416C1D49C315}" type="slidenum">
              <a:rPr lang="en-US" smtClean="0">
                <a:solidFill>
                  <a:srgbClr val="000000"/>
                </a:solidFill>
              </a:rPr>
              <a:pPr eaLnBrk="1" hangingPunct="1"/>
              <a:t>4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5778" y="1477513"/>
            <a:ext cx="3979221" cy="120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dirty="0">
                <a:solidFill>
                  <a:srgbClr val="000000"/>
                </a:solidFill>
                <a:ea typeface="ＭＳ Ｐゴシック" pitchFamily="34" charset="-128"/>
              </a:rPr>
              <a:t>Vision</a:t>
            </a:r>
          </a:p>
          <a:p>
            <a:pPr lvl="1" fontAlgn="base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dirty="0">
                <a:solidFill>
                  <a:srgbClr val="000000"/>
                </a:solidFill>
                <a:ea typeface="ＭＳ Ｐゴシック" pitchFamily="34" charset="-128"/>
              </a:rPr>
              <a:t>Organize the hurricane community to dramatically improve numerical forecast guidance to NHC in 5-10 years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794" y="1491252"/>
            <a:ext cx="3728529" cy="2379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503" y="3856846"/>
            <a:ext cx="3631112" cy="2315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7287" y="6271796"/>
            <a:ext cx="8383317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Key to Success: Community Engagement with Accelerated Research to Operations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45682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38382" y="3048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HFIP Strategy</a:t>
            </a:r>
          </a:p>
          <a:p>
            <a:pPr algn="ctr"/>
            <a:r>
              <a:rPr lang="en-US" sz="2400" b="1" dirty="0" smtClean="0"/>
              <a:t>Accelerating Research to Operations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185882" y="1371600"/>
            <a:ext cx="86868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Key Steps: Broader Community Participation and Accelerated Research to Operations:</a:t>
            </a:r>
          </a:p>
          <a:p>
            <a:endParaRPr lang="en-US" sz="2400" dirty="0" smtClean="0"/>
          </a:p>
          <a:p>
            <a:pPr marL="285750" lvl="0" indent="-285750">
              <a:buSzPct val="150000"/>
              <a:buFont typeface="Arial" panose="020B0604020202020204" pitchFamily="34" charset="0"/>
              <a:buChar char="•"/>
            </a:pPr>
            <a:r>
              <a:rPr lang="en-US" dirty="0" smtClean="0"/>
              <a:t>Aligned focused research efforts within NOAA and with interagency and academic partners;</a:t>
            </a:r>
          </a:p>
          <a:p>
            <a:pPr marL="285750" lvl="0" indent="-285750">
              <a:buSzPct val="150000"/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lvl="0" indent="-285750">
              <a:buSzPct val="150000"/>
              <a:buFont typeface="Arial" panose="020B0604020202020204" pitchFamily="34" charset="0"/>
              <a:buChar char="•"/>
            </a:pPr>
            <a:r>
              <a:rPr lang="en-US" dirty="0" smtClean="0"/>
              <a:t>Established </a:t>
            </a:r>
            <a:r>
              <a:rPr lang="en-US" dirty="0"/>
              <a:t>a process to leverage outside research capabilities in support of project objectives (Federally funded grantees working within a community code repository</a:t>
            </a:r>
            <a:r>
              <a:rPr lang="en-US" dirty="0" smtClean="0"/>
              <a:t>);</a:t>
            </a:r>
          </a:p>
          <a:p>
            <a:pPr marL="285750" lvl="0" indent="-285750">
              <a:buSzPct val="150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SzPct val="150000"/>
              <a:buFont typeface="Arial" panose="020B0604020202020204" pitchFamily="34" charset="0"/>
              <a:buChar char="•"/>
            </a:pPr>
            <a:r>
              <a:rPr lang="en-US" dirty="0" smtClean="0"/>
              <a:t>Defined </a:t>
            </a:r>
            <a:r>
              <a:rPr lang="en-US" dirty="0"/>
              <a:t>and implemented a solution (the seasonal, real-time experimental forecast system) to accelerate research into operational products; </a:t>
            </a:r>
            <a:r>
              <a:rPr lang="en-US" dirty="0" smtClean="0"/>
              <a:t>and</a:t>
            </a:r>
          </a:p>
          <a:p>
            <a:pPr marL="285750" lvl="0" indent="-285750">
              <a:buSzPct val="150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SzPct val="150000"/>
              <a:buFont typeface="Arial" panose="020B0604020202020204" pitchFamily="34" charset="0"/>
              <a:buChar char="•"/>
            </a:pPr>
            <a:r>
              <a:rPr lang="en-US" dirty="0" smtClean="0"/>
              <a:t>Established </a:t>
            </a:r>
            <a:r>
              <a:rPr lang="en-US" dirty="0"/>
              <a:t>a high performance computing infrastructure and attendant protocols to support research-to-operations activities</a:t>
            </a:r>
            <a:r>
              <a:rPr lang="en-US" dirty="0" smtClean="0"/>
              <a:t>.</a:t>
            </a:r>
          </a:p>
          <a:p>
            <a:pPr lvl="0"/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25733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4DC3B7-7504-4A91-9D66-CFE854420D9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5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339907"/>
              </p:ext>
            </p:extLst>
          </p:nvPr>
        </p:nvGraphicFramePr>
        <p:xfrm>
          <a:off x="134875" y="1447800"/>
          <a:ext cx="8856725" cy="3093034"/>
        </p:xfrm>
        <a:graphic>
          <a:graphicData uri="http://schemas.openxmlformats.org/drawingml/2006/table">
            <a:tbl>
              <a:tblPr/>
              <a:tblGrid>
                <a:gridCol w="1750307"/>
                <a:gridCol w="1757204"/>
                <a:gridCol w="1641667"/>
                <a:gridCol w="1878747"/>
                <a:gridCol w="18288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T="45671" marB="456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Install Date</a:t>
                      </a:r>
                    </a:p>
                  </a:txBody>
                  <a:tcPr marT="45671" marB="456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Cores</a:t>
                      </a:r>
                    </a:p>
                  </a:txBody>
                  <a:tcPr marT="45671" marB="456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Performance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(Tflops)</a:t>
                      </a:r>
                    </a:p>
                  </a:txBody>
                  <a:tcPr marT="45671" marB="456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Storage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(TB)</a:t>
                      </a:r>
                    </a:p>
                  </a:txBody>
                  <a:tcPr marT="45671" marB="456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566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Phase 1 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Njet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T="45671" marB="456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Aug 2009</a:t>
                      </a:r>
                    </a:p>
                  </a:txBody>
                  <a:tcPr marT="45671" marB="456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3184</a:t>
                      </a:r>
                    </a:p>
                  </a:txBody>
                  <a:tcPr marT="45671" marB="456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35.6</a:t>
                      </a:r>
                    </a:p>
                  </a:txBody>
                  <a:tcPr marT="45671" marB="456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350</a:t>
                      </a:r>
                    </a:p>
                  </a:txBody>
                  <a:tcPr marT="45671" marB="456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566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Phase 2 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Tjet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T="45671" marB="456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Aug 2010</a:t>
                      </a:r>
                    </a:p>
                  </a:txBody>
                  <a:tcPr marT="45671" marB="456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10600</a:t>
                      </a:r>
                    </a:p>
                  </a:txBody>
                  <a:tcPr marT="45671" marB="456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113.0</a:t>
                      </a:r>
                    </a:p>
                  </a:txBody>
                  <a:tcPr marT="45671" marB="456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416</a:t>
                      </a:r>
                    </a:p>
                  </a:txBody>
                  <a:tcPr marT="45671" marB="456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566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Phase 3 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Ujet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T="45671" marB="456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Oct 2011</a:t>
                      </a:r>
                    </a:p>
                  </a:txBody>
                  <a:tcPr marT="45671" marB="456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16648</a:t>
                      </a:r>
                    </a:p>
                  </a:txBody>
                  <a:tcPr marT="45671" marB="456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182.0</a:t>
                      </a:r>
                    </a:p>
                  </a:txBody>
                  <a:tcPr marT="45671" marB="456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1166</a:t>
                      </a:r>
                    </a:p>
                  </a:txBody>
                  <a:tcPr marT="45671" marB="456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566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Phase 4 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Sjet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T="45671" marB="456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Aug 2012</a:t>
                      </a:r>
                    </a:p>
                  </a:txBody>
                  <a:tcPr marT="45671" marB="456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22088</a:t>
                      </a:r>
                    </a:p>
                  </a:txBody>
                  <a:tcPr marT="45671" marB="456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272.0</a:t>
                      </a:r>
                    </a:p>
                  </a:txBody>
                  <a:tcPr marT="45671" marB="456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1613</a:t>
                      </a:r>
                    </a:p>
                  </a:txBody>
                  <a:tcPr marT="45671" marB="456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566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No Upgrades</a:t>
                      </a:r>
                    </a:p>
                  </a:txBody>
                  <a:tcPr marT="45671" marB="456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2013</a:t>
                      </a:r>
                    </a:p>
                  </a:txBody>
                  <a:tcPr marT="45671" marB="456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1" marB="456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1" marB="456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1" marB="456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6566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Phase 5 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Vjet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T="45671" marB="456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Aug 2014</a:t>
                      </a:r>
                    </a:p>
                  </a:txBody>
                  <a:tcPr marT="45671" marB="456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24456</a:t>
                      </a:r>
                    </a:p>
                  </a:txBody>
                  <a:tcPr marT="45671" marB="456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340.26</a:t>
                      </a:r>
                    </a:p>
                  </a:txBody>
                  <a:tcPr marT="45671" marB="456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3261</a:t>
                      </a:r>
                    </a:p>
                  </a:txBody>
                  <a:tcPr marT="45671" marB="456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566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Phase 6 (planned)</a:t>
                      </a:r>
                    </a:p>
                  </a:txBody>
                  <a:tcPr marT="45671" marB="456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~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Jul 2015</a:t>
                      </a:r>
                    </a:p>
                  </a:txBody>
                  <a:tcPr marT="45671" marB="456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~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30152 </a:t>
                      </a:r>
                    </a:p>
                  </a:txBody>
                  <a:tcPr marT="45671" marB="456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~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576.0</a:t>
                      </a:r>
                    </a:p>
                  </a:txBody>
                  <a:tcPr marT="45671" marB="456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3261</a:t>
                      </a:r>
                    </a:p>
                  </a:txBody>
                  <a:tcPr marT="45671" marB="456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572000"/>
            <a:ext cx="3857500" cy="224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kern="0" dirty="0" smtClean="0"/>
              <a:t>HFIP R&amp;D HPC</a:t>
            </a:r>
          </a:p>
          <a:p>
            <a:pPr eaLnBrk="1" hangingPunct="1"/>
            <a:r>
              <a:rPr lang="en-US" sz="3200" b="1" kern="0" dirty="0" smtClean="0">
                <a:solidFill>
                  <a:schemeClr val="bg1">
                    <a:lumMod val="50000"/>
                  </a:schemeClr>
                </a:solidFill>
              </a:rPr>
              <a:t>Configuration of Jet System</a:t>
            </a:r>
          </a:p>
        </p:txBody>
      </p:sp>
    </p:spTree>
    <p:extLst>
      <p:ext uri="{BB962C8B-B14F-4D97-AF65-F5344CB8AC3E}">
        <p14:creationId xmlns:p14="http://schemas.microsoft.com/office/powerpoint/2010/main" val="157265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804555"/>
              </p:ext>
            </p:extLst>
          </p:nvPr>
        </p:nvGraphicFramePr>
        <p:xfrm>
          <a:off x="1079380" y="1582444"/>
          <a:ext cx="6921620" cy="5112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Worksheet" r:id="rId4" imgW="8963011" imgH="7696080" progId="Excel.Sheet.12">
                  <p:embed/>
                </p:oleObj>
              </mc:Choice>
              <mc:Fallback>
                <p:oleObj name="Worksheet" r:id="rId4" imgW="8963011" imgH="76960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9380" y="1582444"/>
                        <a:ext cx="6921620" cy="51121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5853B3-6496-41B8-BFD6-9324766C822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kern="0" dirty="0" smtClean="0">
                <a:solidFill>
                  <a:schemeClr val="tx1"/>
                </a:solidFill>
              </a:rPr>
              <a:t>Mission-Oriented Research</a:t>
            </a:r>
          </a:p>
          <a:p>
            <a:pPr eaLnBrk="1" hangingPunct="1"/>
            <a:r>
              <a:rPr lang="en-US" sz="3200" b="1" kern="0" dirty="0" smtClean="0">
                <a:solidFill>
                  <a:schemeClr val="tx1"/>
                </a:solidFill>
              </a:rPr>
              <a:t>University 2yr Grants ($3.78M)</a:t>
            </a:r>
          </a:p>
        </p:txBody>
      </p:sp>
    </p:spTree>
    <p:extLst>
      <p:ext uri="{BB962C8B-B14F-4D97-AF65-F5344CB8AC3E}">
        <p14:creationId xmlns:p14="http://schemas.microsoft.com/office/powerpoint/2010/main" val="388035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1524000"/>
            <a:ext cx="8196118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200" dirty="0" smtClean="0"/>
              <a:t>Public-private partnership teams established to significantly broaden scientific approach to the problem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200" dirty="0" smtClean="0"/>
              <a:t>Improved flows of research into operations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200" dirty="0" smtClean="0"/>
              <a:t>Improved Data Assimilation and Modeling Technologies (Global and Hurricane scale) for improved track and intensity forecasts 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200" dirty="0" smtClean="0"/>
              <a:t>Better Use of Aerial Reconnaissance to Improve Model initialization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altLang="ja-JP" sz="2200" kern="0" dirty="0" smtClean="0"/>
              <a:t>Improvements </a:t>
            </a:r>
            <a:r>
              <a:rPr lang="en-US" altLang="ja-JP" sz="2200" kern="0" dirty="0"/>
              <a:t>in </a:t>
            </a:r>
            <a:r>
              <a:rPr lang="en-US" altLang="ja-JP" sz="2200" kern="0" dirty="0" smtClean="0"/>
              <a:t>numerical guidance appear to be showing up in NHC </a:t>
            </a:r>
            <a:r>
              <a:rPr lang="en-US" altLang="ja-JP" sz="2200" kern="0" dirty="0"/>
              <a:t>official forecast for track and intensity</a:t>
            </a:r>
          </a:p>
          <a:p>
            <a:pPr lvl="0">
              <a:buSzPct val="150000"/>
            </a:pPr>
            <a:endParaRPr lang="en-US" dirty="0"/>
          </a:p>
          <a:p>
            <a:pPr lvl="0"/>
            <a:endParaRPr lang="en-US" sz="10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kern="0" dirty="0" smtClean="0"/>
              <a:t>HFIP Accomplishments</a:t>
            </a:r>
          </a:p>
        </p:txBody>
      </p:sp>
    </p:spTree>
    <p:extLst>
      <p:ext uri="{BB962C8B-B14F-4D97-AF65-F5344CB8AC3E}">
        <p14:creationId xmlns:p14="http://schemas.microsoft.com/office/powerpoint/2010/main" val="278105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19"/>
          <p:cNvSpPr txBox="1">
            <a:spLocks noChangeArrowheads="1"/>
          </p:cNvSpPr>
          <p:nvPr/>
        </p:nvSpPr>
        <p:spPr bwMode="auto">
          <a:xfrm>
            <a:off x="260240" y="5676528"/>
            <a:ext cx="4479684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0188" indent="-2301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+mn-lt"/>
              </a:rPr>
              <a:t>Errors </a:t>
            </a:r>
            <a:r>
              <a:rPr lang="en-US" sz="1800" dirty="0">
                <a:solidFill>
                  <a:prstClr val="black"/>
                </a:solidFill>
                <a:latin typeface="+mn-lt"/>
              </a:rPr>
              <a:t>cut in half over</a:t>
            </a:r>
            <a:r>
              <a:rPr lang="en-US" sz="1800" dirty="0" smtClean="0">
                <a:solidFill>
                  <a:prstClr val="black"/>
                </a:solidFill>
                <a:latin typeface="+mn-lt"/>
              </a:rPr>
              <a:t> past </a:t>
            </a:r>
            <a:r>
              <a:rPr lang="en-US" sz="1800" dirty="0">
                <a:solidFill>
                  <a:prstClr val="black"/>
                </a:solidFill>
                <a:latin typeface="+mn-lt"/>
              </a:rPr>
              <a:t>15 </a:t>
            </a:r>
            <a:r>
              <a:rPr lang="en-US" sz="1800" dirty="0" err="1" smtClean="0">
                <a:solidFill>
                  <a:prstClr val="black"/>
                </a:solidFill>
                <a:latin typeface="+mn-lt"/>
              </a:rPr>
              <a:t>yrs</a:t>
            </a:r>
            <a:r>
              <a:rPr lang="en-US" sz="1800" dirty="0" err="1" smtClean="0">
                <a:noFill/>
                <a:latin typeface="+mn-lt"/>
              </a:rPr>
              <a:t>ears</a:t>
            </a:r>
            <a:endParaRPr lang="en-US" sz="1800" dirty="0" smtClean="0">
              <a:noFill/>
              <a:latin typeface="+mn-lt"/>
            </a:endParaRPr>
          </a:p>
          <a:p>
            <a:pPr marL="230188" indent="-2301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+mn-lt"/>
              </a:rPr>
              <a:t>10-yr improvement - As accurate at 48 </a:t>
            </a:r>
            <a:r>
              <a:rPr lang="en-US" sz="1800" dirty="0" err="1" smtClean="0">
                <a:solidFill>
                  <a:prstClr val="black"/>
                </a:solidFill>
                <a:latin typeface="+mn-lt"/>
              </a:rPr>
              <a:t>hrs</a:t>
            </a:r>
            <a:r>
              <a:rPr lang="en-US" sz="1800" dirty="0" smtClean="0">
                <a:solidFill>
                  <a:prstClr val="black"/>
                </a:solidFill>
                <a:latin typeface="+mn-lt"/>
              </a:rPr>
              <a:t> as we were at 24 </a:t>
            </a:r>
            <a:r>
              <a:rPr lang="en-US" sz="1800" dirty="0" err="1" smtClean="0">
                <a:solidFill>
                  <a:prstClr val="black"/>
                </a:solidFill>
                <a:latin typeface="+mn-lt"/>
              </a:rPr>
              <a:t>hrs</a:t>
            </a:r>
            <a:r>
              <a:rPr lang="en-US" sz="1800" dirty="0" smtClean="0">
                <a:solidFill>
                  <a:prstClr val="black"/>
                </a:solidFill>
                <a:latin typeface="+mn-lt"/>
              </a:rPr>
              <a:t> in 2000</a:t>
            </a:r>
            <a:endParaRPr lang="en-US" sz="18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4765077" y="5715000"/>
            <a:ext cx="433601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0188" indent="-230188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>
                <a:latin typeface="+mj-lt"/>
              </a:rPr>
              <a:t>24-</a:t>
            </a:r>
            <a:r>
              <a:rPr lang="en-US" dirty="0" smtClean="0">
                <a:latin typeface="+mj-lt"/>
              </a:rPr>
              <a:t>48h </a:t>
            </a:r>
            <a:r>
              <a:rPr lang="en-US" dirty="0">
                <a:latin typeface="+mj-lt"/>
              </a:rPr>
              <a:t>intensity </a:t>
            </a:r>
            <a:r>
              <a:rPr lang="en-US" dirty="0" smtClean="0">
                <a:latin typeface="+mj-lt"/>
              </a:rPr>
              <a:t>forecast historically off </a:t>
            </a:r>
            <a:r>
              <a:rPr lang="en-US" dirty="0">
                <a:latin typeface="+mj-lt"/>
              </a:rPr>
              <a:t>by</a:t>
            </a:r>
            <a:r>
              <a:rPr lang="en-US" dirty="0" smtClean="0">
                <a:latin typeface="+mj-lt"/>
              </a:rPr>
              <a:t> 1 </a:t>
            </a:r>
            <a:r>
              <a:rPr lang="en-US" dirty="0">
                <a:latin typeface="+mj-lt"/>
              </a:rPr>
              <a:t>category </a:t>
            </a:r>
            <a:r>
              <a:rPr lang="en-US" dirty="0" smtClean="0">
                <a:latin typeface="+mj-lt"/>
              </a:rPr>
              <a:t>(2 </a:t>
            </a:r>
            <a:r>
              <a:rPr lang="en-US" dirty="0">
                <a:latin typeface="+mj-lt"/>
              </a:rPr>
              <a:t>categories perhaps 5-10% of</a:t>
            </a:r>
            <a:r>
              <a:rPr lang="en-US" dirty="0" smtClean="0">
                <a:latin typeface="+mj-lt"/>
              </a:rPr>
              <a:t> time)</a:t>
            </a:r>
            <a:endParaRPr lang="en-US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907" y="1888220"/>
            <a:ext cx="4633460" cy="3492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7200" y="0"/>
            <a:ext cx="8229600" cy="14176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b="1" kern="0" dirty="0" smtClean="0"/>
              <a:t>Progress &amp; Accomplishments</a:t>
            </a:r>
          </a:p>
          <a:p>
            <a:r>
              <a:rPr lang="en-US" sz="3200" b="1" kern="0" dirty="0" smtClean="0">
                <a:solidFill>
                  <a:schemeClr val="bg1">
                    <a:lumMod val="50000"/>
                  </a:schemeClr>
                </a:solidFill>
              </a:rPr>
              <a:t>Are we seeing an Impact?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1417638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Operational Forecast Performance</a:t>
            </a:r>
            <a:endParaRPr lang="en-US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35" y="1879126"/>
            <a:ext cx="4638410" cy="3492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3233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5151</TotalTime>
  <Words>1981</Words>
  <Application>Microsoft Office PowerPoint</Application>
  <PresentationFormat>On-screen Show (4:3)</PresentationFormat>
  <Paragraphs>413</Paragraphs>
  <Slides>34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Default Design</vt:lpstr>
      <vt:lpstr>1_Default Design</vt:lpstr>
      <vt:lpstr>Worksheet</vt:lpstr>
      <vt:lpstr>Equation</vt:lpstr>
      <vt:lpstr>HFIP at the 5 Year Point</vt:lpstr>
      <vt:lpstr>HFIP Motivation Decrease Evacuations</vt:lpstr>
      <vt:lpstr>HFIP  Our Charter</vt:lpstr>
      <vt:lpstr>Aggressive Goals HFIP Performance Goals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Basin-Scale HWRF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Calendar:  Operational Implementation</vt:lpstr>
      <vt:lpstr>Increase Forecast Lead Times</vt:lpstr>
      <vt:lpstr>HFIP Overall Strategy Near term: next 5 years</vt:lpstr>
      <vt:lpstr>Tailored Products</vt:lpstr>
      <vt:lpstr>HFIP Overall Strategy Long term:  At the end of the 10 year HFIP Project</vt:lpstr>
      <vt:lpstr>PowerPoint Presentation</vt:lpstr>
      <vt:lpstr>PowerPoint Presentation</vt:lpstr>
      <vt:lpstr>PowerPoint Presentation</vt:lpstr>
      <vt:lpstr>NOAA Research to  Operations Concept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HFIP Project   Vision/Goals</dc:title>
  <dc:creator>Edward Mifflin</dc:creator>
  <cp:lastModifiedBy>Nysheema R. Lett</cp:lastModifiedBy>
  <cp:revision>73</cp:revision>
  <cp:lastPrinted>2015-02-24T15:37:21Z</cp:lastPrinted>
  <dcterms:created xsi:type="dcterms:W3CDTF">2014-03-06T14:23:54Z</dcterms:created>
  <dcterms:modified xsi:type="dcterms:W3CDTF">2015-02-27T14:53:41Z</dcterms:modified>
</cp:coreProperties>
</file>